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680" r:id="rId2"/>
    <p:sldId id="681" r:id="rId3"/>
    <p:sldId id="682" r:id="rId4"/>
    <p:sldId id="667" r:id="rId5"/>
    <p:sldId id="669" r:id="rId6"/>
    <p:sldId id="670" r:id="rId7"/>
    <p:sldId id="671" r:id="rId8"/>
    <p:sldId id="672" r:id="rId9"/>
    <p:sldId id="674" r:id="rId10"/>
    <p:sldId id="673" r:id="rId11"/>
    <p:sldId id="675" r:id="rId12"/>
    <p:sldId id="676" r:id="rId13"/>
    <p:sldId id="677" r:id="rId14"/>
    <p:sldId id="678" r:id="rId15"/>
    <p:sldId id="679" r:id="rId16"/>
    <p:sldId id="683" r:id="rId17"/>
    <p:sldId id="684" r:id="rId18"/>
    <p:sldId id="685" r:id="rId19"/>
    <p:sldId id="686" r:id="rId20"/>
    <p:sldId id="687" r:id="rId21"/>
    <p:sldId id="689" r:id="rId22"/>
    <p:sldId id="690" r:id="rId23"/>
    <p:sldId id="691" r:id="rId24"/>
    <p:sldId id="692" r:id="rId25"/>
    <p:sldId id="705" r:id="rId26"/>
    <p:sldId id="706" r:id="rId27"/>
    <p:sldId id="693" r:id="rId28"/>
    <p:sldId id="694" r:id="rId29"/>
    <p:sldId id="688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702" r:id="rId38"/>
    <p:sldId id="703" r:id="rId39"/>
    <p:sldId id="704" r:id="rId40"/>
  </p:sldIdLst>
  <p:sldSz cx="9144000" cy="6858000" type="screen4x3"/>
  <p:notesSz cx="6797675" cy="98742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426"/>
    <a:srgbClr val="EFF2E7"/>
    <a:srgbClr val="D8E4BF"/>
    <a:srgbClr val="094425"/>
    <a:srgbClr val="C8D8A4"/>
    <a:srgbClr val="28984C"/>
    <a:srgbClr val="AAC373"/>
    <a:srgbClr val="B3C905"/>
    <a:srgbClr val="B1B1B0"/>
    <a:srgbClr val="C5C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6391" autoAdjust="0"/>
  </p:normalViewPr>
  <p:slideViewPr>
    <p:cSldViewPr>
      <p:cViewPr varScale="1">
        <p:scale>
          <a:sx n="64" d="100"/>
          <a:sy n="64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0" y="37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2832" y="-10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A1FAE95-50EA-4491-B2BF-5193E5743B0D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DB516CE-6077-45B0-BD33-708A75FCA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367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8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99" y="1"/>
            <a:ext cx="294618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714F-390F-4192-97B9-F04D912DD763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378956"/>
            <a:ext cx="294618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99" y="9378956"/>
            <a:ext cx="294618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3713B-B638-4EB5-A8FA-4F56E6251F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6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713B-B638-4EB5-A8FA-4F56E6251FA5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81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713B-B638-4EB5-A8FA-4F56E6251FA5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099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713B-B638-4EB5-A8FA-4F56E6251FA5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53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Sistema de Personal y Nomina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713B-B638-4EB5-A8FA-4F56E6251FA5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94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713B-B638-4EB5-A8FA-4F56E6251FA5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10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713B-B638-4EB5-A8FA-4F56E6251FA5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489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713B-B638-4EB5-A8FA-4F56E6251FA5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834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713B-B638-4EB5-A8FA-4F56E6251FA5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23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46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59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30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316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058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81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770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07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764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305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39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A2E5-9B23-47F8-9A09-BFF00E12922B}" type="datetimeFigureOut">
              <a:rPr lang="es-CO" smtClean="0"/>
              <a:t>01/12/2015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8120-5854-462D-BFE8-582D97DC4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01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0 Rectángulo"/>
          <p:cNvSpPr/>
          <p:nvPr/>
        </p:nvSpPr>
        <p:spPr>
          <a:xfrm>
            <a:off x="0" y="6453336"/>
            <a:ext cx="9144000" cy="432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7" name="Picture 6" descr="LOGO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7"/>
          <a:stretch/>
        </p:blipFill>
        <p:spPr>
          <a:xfrm>
            <a:off x="7380312" y="3789040"/>
            <a:ext cx="1589856" cy="2996214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-180528" y="6453336"/>
            <a:ext cx="6192688" cy="43204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6567" y="6453336"/>
            <a:ext cx="3887449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URAMITA</a:t>
            </a:r>
            <a:endParaRPr lang="es-CO" sz="180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6372200" y="1791385"/>
            <a:ext cx="3082808" cy="5739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 smtClean="0">
                <a:solidFill>
                  <a:srgbClr val="159749"/>
                </a:solidFill>
                <a:latin typeface="Arial Narrow"/>
                <a:cs typeface="Arial Narrow"/>
              </a:rPr>
              <a:t>EMPALME</a:t>
            </a:r>
          </a:p>
          <a:p>
            <a:pPr algn="ctr"/>
            <a:r>
              <a:rPr lang="es-ES" sz="2400" i="1" dirty="0" smtClean="0">
                <a:solidFill>
                  <a:srgbClr val="159749"/>
                </a:solidFill>
                <a:latin typeface="Arial Narrow"/>
                <a:cs typeface="Arial Narrow"/>
              </a:rPr>
              <a:t>1 DIC 2015</a:t>
            </a:r>
            <a:endParaRPr lang="es-ES" sz="2400" i="1" dirty="0">
              <a:solidFill>
                <a:srgbClr val="159749"/>
              </a:solidFill>
              <a:latin typeface="Arial Narrow"/>
              <a:cs typeface="Arial Narrow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168"/>
            <a:ext cx="6732240" cy="4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PLATAFORMA TECNOLÓGICA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5 CuadroTexto"/>
          <p:cNvSpPr txBox="1"/>
          <p:nvPr/>
        </p:nvSpPr>
        <p:spPr>
          <a:xfrm>
            <a:off x="352752" y="1530145"/>
            <a:ext cx="87877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600" b="1" dirty="0" smtClean="0">
                <a:latin typeface="Gill Sans MT Pro Medium" panose="020B0602020104020203" pitchFamily="34" charset="0"/>
              </a:rPr>
              <a:t>SEGUIMIENTO A INDICADORES PLAN DE DESARROLLO</a:t>
            </a:r>
          </a:p>
          <a:p>
            <a:pPr marL="285750" lvl="1" indent="-285750" algn="just">
              <a:buFont typeface="Arial" pitchFamily="34" charset="0"/>
              <a:buChar char="•"/>
            </a:pPr>
            <a:r>
              <a:rPr lang="es-CO" sz="1600" b="1" dirty="0">
                <a:latin typeface="Gill Sans MT Pro Medium" panose="020B0602020104020203" pitchFamily="34" charset="0"/>
              </a:rPr>
              <a:t>Indicadores de resultado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Contribución a la disminución del déficit cuantitativo de vivienda en Antioquia respecto al año 2011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Contribución a la disminución del déficit </a:t>
            </a:r>
            <a:r>
              <a:rPr lang="es-CO" sz="1600" dirty="0" smtClean="0">
                <a:latin typeface="Gill Sans MT Pro Light" panose="020B0302020104020203" pitchFamily="34" charset="0"/>
              </a:rPr>
              <a:t>cualitativo de </a:t>
            </a:r>
            <a:r>
              <a:rPr lang="es-CO" sz="1600" dirty="0">
                <a:latin typeface="Gill Sans MT Pro Light" panose="020B0302020104020203" pitchFamily="34" charset="0"/>
              </a:rPr>
              <a:t>vivienda en Antioquia respecto al año </a:t>
            </a:r>
            <a:r>
              <a:rPr lang="es-CO" sz="1600" dirty="0" smtClean="0">
                <a:latin typeface="Gill Sans MT Pro Light" panose="020B0302020104020203" pitchFamily="34" charset="0"/>
              </a:rPr>
              <a:t>2011</a:t>
            </a:r>
          </a:p>
          <a:p>
            <a:pPr lvl="1" algn="just"/>
            <a:endParaRPr lang="es-CO" sz="1600" dirty="0" smtClean="0">
              <a:latin typeface="Gill Sans MT Pro Light" panose="020B0302020104020203" pitchFamily="34" charset="0"/>
            </a:endParaRPr>
          </a:p>
          <a:p>
            <a:pPr marL="285750" lvl="1" indent="-285750" algn="just">
              <a:buFont typeface="Arial" pitchFamily="34" charset="0"/>
              <a:buChar char="•"/>
            </a:pPr>
            <a:r>
              <a:rPr lang="es-CO" sz="1600" b="1" dirty="0">
                <a:latin typeface="Gill Sans MT Pro Medium" panose="020B0602020104020203" pitchFamily="34" charset="0"/>
              </a:rPr>
              <a:t>Indicadores de producto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Lineamientos para el desarrollo de proyectos de vivienda y hábitat formulados.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Proyectos municipales integrales formulados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Viviendas iniciadas en Antioquia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Mejoramientos de vivienda realizados en Antioquia.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Predios titulados en el Departamento de Antioquia.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Proyectos de innovación cofinanciados.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Población beneficiada con el desarrollo de capacidades mediante capacitación.</a:t>
            </a:r>
            <a:endParaRPr lang="es-CO" sz="1600" dirty="0">
              <a:latin typeface="Gill Sans MT Pro Light" panose="020B0302020104020203" pitchFamily="34" charset="0"/>
            </a:endParaRPr>
          </a:p>
        </p:txBody>
      </p:sp>
      <p:sp>
        <p:nvSpPr>
          <p:cNvPr id="17" name="15 CuadroTexto"/>
          <p:cNvSpPr txBox="1"/>
          <p:nvPr/>
        </p:nvSpPr>
        <p:spPr>
          <a:xfrm>
            <a:off x="-7288" y="1124744"/>
            <a:ext cx="91805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BANCO DE PROYECTOS– GOBERNACIÓN DE ANTIOQUIA</a:t>
            </a:r>
          </a:p>
        </p:txBody>
      </p:sp>
      <p:sp>
        <p:nvSpPr>
          <p:cNvPr id="18" name="14 CuadroTexto"/>
          <p:cNvSpPr txBox="1"/>
          <p:nvPr/>
        </p:nvSpPr>
        <p:spPr>
          <a:xfrm>
            <a:off x="-7288" y="5452262"/>
            <a:ext cx="91805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DIRECCIÓN DE INDICADORES – GOBERNACIÓN DE ANTIOQUIA</a:t>
            </a:r>
          </a:p>
        </p:txBody>
      </p:sp>
      <p:sp>
        <p:nvSpPr>
          <p:cNvPr id="19" name="17 CuadroTexto"/>
          <p:cNvSpPr txBox="1"/>
          <p:nvPr/>
        </p:nvSpPr>
        <p:spPr>
          <a:xfrm>
            <a:off x="372258" y="5884310"/>
            <a:ext cx="905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b="1" dirty="0">
                <a:latin typeface="Gill Sans MT Pro Medium" panose="020B0602020104020203" pitchFamily="34" charset="0"/>
              </a:rPr>
              <a:t>PROYECTOS ESTRATÉGICOS SIG CORPORATIVO</a:t>
            </a:r>
          </a:p>
        </p:txBody>
      </p:sp>
    </p:spTree>
    <p:extLst>
      <p:ext uri="{BB962C8B-B14F-4D97-AF65-F5344CB8AC3E}">
        <p14:creationId xmlns:p14="http://schemas.microsoft.com/office/powerpoint/2010/main" val="40521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CENTRALIZACIÓN DE CONSULTAS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5 CuadroTexto"/>
          <p:cNvSpPr txBox="1"/>
          <p:nvPr/>
        </p:nvSpPr>
        <p:spPr>
          <a:xfrm>
            <a:off x="323528" y="1530145"/>
            <a:ext cx="8787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Afiliación a cajas de compensación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Catastro Antioquia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Catastro Bogotá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Catastro Medellín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Catastro Cali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IGAC</a:t>
            </a:r>
          </a:p>
        </p:txBody>
      </p:sp>
      <p:sp>
        <p:nvSpPr>
          <p:cNvPr id="13" name="15 CuadroTexto"/>
          <p:cNvSpPr txBox="1"/>
          <p:nvPr/>
        </p:nvSpPr>
        <p:spPr>
          <a:xfrm>
            <a:off x="-36512" y="1124744"/>
            <a:ext cx="91805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MINISTERIO DE VIVIENDA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-36512" y="3319897"/>
            <a:ext cx="91805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CATASTRO ANTIOQUIA– GOBERNACIÓN DE ANTIOQUIA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43034" y="3751945"/>
            <a:ext cx="9053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Cartografía catastro departamental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Información de: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Áreas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Localización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Propietario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Consulta por: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Matricula inmobiliaria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Cédula propietario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Cédula catastral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Certificado de no posesión de predios.</a:t>
            </a:r>
          </a:p>
        </p:txBody>
      </p:sp>
    </p:spTree>
    <p:extLst>
      <p:ext uri="{BB962C8B-B14F-4D97-AF65-F5344CB8AC3E}">
        <p14:creationId xmlns:p14="http://schemas.microsoft.com/office/powerpoint/2010/main" val="11229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LOGROS OBTENIDOS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32 CuadroTexto"/>
          <p:cNvSpPr txBox="1"/>
          <p:nvPr/>
        </p:nvSpPr>
        <p:spPr>
          <a:xfrm>
            <a:off x="0" y="1268760"/>
            <a:ext cx="91396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PROCESO DE RECONOCIMIENTO Y ACTUALIZACIÓN DE EQUIPOS</a:t>
            </a:r>
          </a:p>
        </p:txBody>
      </p:sp>
      <p:sp>
        <p:nvSpPr>
          <p:cNvPr id="21" name="2 CuadroTexto"/>
          <p:cNvSpPr txBox="1"/>
          <p:nvPr/>
        </p:nvSpPr>
        <p:spPr>
          <a:xfrm>
            <a:off x="265121" y="1638092"/>
            <a:ext cx="8578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Proceso de Reconocimiento y actualización de equipos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Gill Sans MT Pro Light" panose="020B0302020104020203" pitchFamily="34" charset="0"/>
              </a:rPr>
              <a:t>Se garantiza que el 100% de los equipos conectados estén en el dominio con regulaciones y niveles de seguridad (vinculados</a:t>
            </a:r>
            <a:r>
              <a:rPr lang="es-CO" dirty="0" smtClean="0">
                <a:latin typeface="Gill Sans MT Pro Light" panose="020B0302020104020203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Gestión de Licenciamiento de Software de la entidad (Adobe, </a:t>
            </a:r>
            <a:r>
              <a:rPr lang="es-CO" dirty="0" err="1" smtClean="0">
                <a:latin typeface="Gill Sans MT Pro Light" panose="020B0302020104020203" pitchFamily="34" charset="0"/>
              </a:rPr>
              <a:t>Autocad</a:t>
            </a:r>
            <a:r>
              <a:rPr lang="es-CO" dirty="0" smtClean="0">
                <a:latin typeface="Gill Sans MT Pro Light" panose="020B0302020104020203" pitchFamily="34" charset="0"/>
              </a:rPr>
              <a:t>, </a:t>
            </a:r>
            <a:r>
              <a:rPr lang="es-CO" dirty="0" err="1" smtClean="0">
                <a:latin typeface="Gill Sans MT Pro Light" panose="020B0302020104020203" pitchFamily="34" charset="0"/>
              </a:rPr>
              <a:t>Synmantec</a:t>
            </a:r>
            <a:r>
              <a:rPr lang="es-CO" dirty="0" smtClean="0">
                <a:latin typeface="Gill Sans MT Pro Light" panose="020B0302020104020203" pitchFamily="34" charset="0"/>
              </a:rPr>
              <a:t>, </a:t>
            </a:r>
            <a:r>
              <a:rPr lang="es-CO" dirty="0" err="1" smtClean="0">
                <a:latin typeface="Gill Sans MT Pro Light" panose="020B0302020104020203" pitchFamily="34" charset="0"/>
              </a:rPr>
              <a:t>etc</a:t>
            </a:r>
            <a:r>
              <a:rPr lang="es-CO" dirty="0" smtClean="0">
                <a:latin typeface="Gill Sans MT Pro Light" panose="020B0302020104020203" pitchFamily="34" charset="0"/>
              </a:rPr>
              <a:t>)</a:t>
            </a:r>
            <a:endParaRPr lang="es-CO" dirty="0">
              <a:latin typeface="Gill Sans MT Pro Light" panose="020B0302020104020203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Se </a:t>
            </a:r>
            <a:r>
              <a:rPr lang="es-CO" dirty="0">
                <a:latin typeface="Gill Sans MT Pro Light" panose="020B0302020104020203" pitchFamily="34" charset="0"/>
              </a:rPr>
              <a:t>actualiza el Antivirus en el 100% de los equipos conectados </a:t>
            </a:r>
            <a:r>
              <a:rPr lang="es-CO" dirty="0" smtClean="0">
                <a:latin typeface="Gill Sans MT Pro Light" panose="020B0302020104020203" pitchFamily="34" charset="0"/>
              </a:rPr>
              <a:t>y </a:t>
            </a:r>
            <a:r>
              <a:rPr lang="es-CO" dirty="0">
                <a:latin typeface="Gill Sans MT Pro Light" panose="020B0302020104020203" pitchFamily="34" charset="0"/>
              </a:rPr>
              <a:t>se realiza monitoreo </a:t>
            </a:r>
            <a:r>
              <a:rPr lang="es-CO" dirty="0" smtClean="0">
                <a:latin typeface="Gill Sans MT Pro Light" panose="020B0302020104020203" pitchFamily="34" charset="0"/>
              </a:rPr>
              <a:t>constante.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Se </a:t>
            </a:r>
            <a:r>
              <a:rPr lang="es-CO" dirty="0">
                <a:latin typeface="Gill Sans MT Pro Light" panose="020B0302020104020203" pitchFamily="34" charset="0"/>
              </a:rPr>
              <a:t>actualiza el </a:t>
            </a:r>
            <a:r>
              <a:rPr lang="es-CO" dirty="0" smtClean="0">
                <a:latin typeface="Gill Sans MT Pro Light" panose="020B0302020104020203" pitchFamily="34" charset="0"/>
              </a:rPr>
              <a:t>sistema operativo </a:t>
            </a:r>
            <a:r>
              <a:rPr lang="es-CO" dirty="0">
                <a:latin typeface="Gill Sans MT Pro Light" panose="020B0302020104020203" pitchFamily="34" charset="0"/>
              </a:rPr>
              <a:t>en el 100% de los </a:t>
            </a:r>
            <a:r>
              <a:rPr lang="es-CO" dirty="0" smtClean="0">
                <a:latin typeface="Gill Sans MT Pro Light" panose="020B0302020104020203" pitchFamily="34" charset="0"/>
              </a:rPr>
              <a:t>equipos y servidores </a:t>
            </a:r>
            <a:r>
              <a:rPr lang="es-CO" dirty="0">
                <a:latin typeface="Gill Sans MT Pro Light" panose="020B0302020104020203" pitchFamily="34" charset="0"/>
              </a:rPr>
              <a:t>conectados en la red </a:t>
            </a:r>
            <a:r>
              <a:rPr lang="es-CO" dirty="0" smtClean="0">
                <a:latin typeface="Gill Sans MT Pro Light" panose="020B0302020104020203" pitchFamily="34" charset="0"/>
              </a:rPr>
              <a:t>.</a:t>
            </a:r>
            <a:endParaRPr lang="es-CO" dirty="0">
              <a:latin typeface="Gill Sans MT Pro Light" panose="020B0302020104020203" pitchFamily="34" charset="0"/>
            </a:endParaRPr>
          </a:p>
        </p:txBody>
      </p:sp>
      <p:sp>
        <p:nvSpPr>
          <p:cNvPr id="22" name="14 CuadroTexto"/>
          <p:cNvSpPr txBox="1"/>
          <p:nvPr/>
        </p:nvSpPr>
        <p:spPr>
          <a:xfrm>
            <a:off x="0" y="3982998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MANTENIMIENTO PREVENTIVO:</a:t>
            </a:r>
          </a:p>
        </p:txBody>
      </p:sp>
      <p:sp>
        <p:nvSpPr>
          <p:cNvPr id="23" name="3 CuadroTexto"/>
          <p:cNvSpPr txBox="1"/>
          <p:nvPr/>
        </p:nvSpPr>
        <p:spPr>
          <a:xfrm>
            <a:off x="288189" y="5661248"/>
            <a:ext cx="855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Se </a:t>
            </a:r>
            <a:r>
              <a:rPr lang="es-CO" dirty="0">
                <a:latin typeface="Gill Sans MT Pro Light" panose="020B0302020104020203" pitchFamily="34" charset="0"/>
              </a:rPr>
              <a:t>minimiza el riego de ataques informáticos y virus en </a:t>
            </a:r>
            <a:r>
              <a:rPr lang="es-CO" dirty="0" smtClean="0">
                <a:latin typeface="Gill Sans MT Pro Light" panose="020B0302020104020203" pitchFamily="34" charset="0"/>
              </a:rPr>
              <a:t>la red, con un doble monitoreo a través de la consola antivirus y la seguridad perimetral del </a:t>
            </a:r>
            <a:r>
              <a:rPr lang="es-CO" dirty="0" err="1" smtClean="0">
                <a:latin typeface="Gill Sans MT Pro Light" panose="020B0302020104020203" pitchFamily="34" charset="0"/>
              </a:rPr>
              <a:t>Fortigate</a:t>
            </a:r>
            <a:r>
              <a:rPr lang="es-CO" dirty="0" smtClean="0">
                <a:latin typeface="Gill Sans MT Pro Light" panose="020B0302020104020203" pitchFamily="34" charset="0"/>
              </a:rPr>
              <a:t>.</a:t>
            </a:r>
            <a:endParaRPr lang="es-CO" dirty="0">
              <a:latin typeface="Gill Sans MT Pro Light" panose="020B0302020104020203" pitchFamily="34" charset="0"/>
            </a:endParaRPr>
          </a:p>
        </p:txBody>
      </p:sp>
      <p:sp>
        <p:nvSpPr>
          <p:cNvPr id="24" name="16 CuadroTexto"/>
          <p:cNvSpPr txBox="1"/>
          <p:nvPr/>
        </p:nvSpPr>
        <p:spPr>
          <a:xfrm>
            <a:off x="0" y="522920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ACTUALIZACIÓN Y AUMENTO DEL NIVEL DE SEGURIDAD:</a:t>
            </a:r>
          </a:p>
        </p:txBody>
      </p:sp>
      <p:sp>
        <p:nvSpPr>
          <p:cNvPr id="25" name="4 Rectángulo"/>
          <p:cNvSpPr/>
          <p:nvPr/>
        </p:nvSpPr>
        <p:spPr>
          <a:xfrm>
            <a:off x="288189" y="4415046"/>
            <a:ext cx="8100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latin typeface="Gill Sans MT Pro Light" panose="020B0302020104020203" pitchFamily="34" charset="0"/>
              </a:rPr>
              <a:t>Se realiza mantenimiento </a:t>
            </a:r>
            <a:r>
              <a:rPr lang="es-CO" dirty="0" smtClean="0">
                <a:latin typeface="Gill Sans MT Pro Light" panose="020B0302020104020203" pitchFamily="34" charset="0"/>
              </a:rPr>
              <a:t>Lógico al 80% de equipos y 100% servidores</a:t>
            </a:r>
            <a:endParaRPr lang="es-CO" dirty="0">
              <a:latin typeface="Gill Sans MT Pro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LOGROS OBTENIDOS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 Rectángulo"/>
          <p:cNvSpPr/>
          <p:nvPr/>
        </p:nvSpPr>
        <p:spPr>
          <a:xfrm>
            <a:off x="558040" y="1206044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UNE (</a:t>
            </a:r>
            <a:r>
              <a:rPr lang="es-CO" sz="1600" dirty="0" err="1">
                <a:latin typeface="Gill Sans MT Pro Light" panose="020B0302020104020203" pitchFamily="34" charset="0"/>
              </a:rPr>
              <a:t>Hosting</a:t>
            </a:r>
            <a:r>
              <a:rPr lang="es-CO" sz="1600" dirty="0">
                <a:latin typeface="Gill Sans MT Pro Light" panose="020B0302020104020203" pitchFamily="34" charset="0"/>
              </a:rPr>
              <a:t>, y correo electrónico)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Mantenimiento de impresoras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La adquisición de equipos de computo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Licencias de </a:t>
            </a:r>
            <a:r>
              <a:rPr lang="es-CO" sz="1600" dirty="0" err="1" smtClean="0">
                <a:latin typeface="Gill Sans MT Pro Light" panose="020B0302020104020203" pitchFamily="34" charset="0"/>
              </a:rPr>
              <a:t>AutoCad</a:t>
            </a:r>
            <a:r>
              <a:rPr lang="es-CO" sz="1600" dirty="0" smtClean="0">
                <a:latin typeface="Gill Sans MT Pro Light" panose="020B0302020104020203" pitchFamily="34" charset="0"/>
              </a:rPr>
              <a:t>, Adobe</a:t>
            </a:r>
            <a:endParaRPr lang="es-CO" sz="1600" dirty="0">
              <a:latin typeface="Gill Sans MT Pro Light" panose="020B03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Próximos</a:t>
            </a:r>
            <a:r>
              <a:rPr lang="es-CO" sz="1600" dirty="0" smtClean="0">
                <a:latin typeface="Gill Sans MT Pro Light" panose="020B0302020104020203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Soporte y mantenimiento: Mercurio y ERP</a:t>
            </a:r>
            <a:endParaRPr lang="es-CO" sz="1600" dirty="0">
              <a:latin typeface="Gill Sans MT Pro Light" panose="020B0302020104020203" pitchFamily="34" charset="0"/>
            </a:endParaRPr>
          </a:p>
          <a:p>
            <a:pPr lvl="1"/>
            <a:r>
              <a:rPr lang="es-CO" sz="1600" dirty="0"/>
              <a:t>ArcGIS (Diciembre)</a:t>
            </a:r>
          </a:p>
          <a:p>
            <a:pPr lvl="1"/>
            <a:r>
              <a:rPr lang="es-CO" sz="1600" dirty="0"/>
              <a:t>Norton Antivirus (Diciembre)</a:t>
            </a:r>
          </a:p>
        </p:txBody>
      </p:sp>
      <p:sp>
        <p:nvSpPr>
          <p:cNvPr id="13" name="13 CuadroTexto"/>
          <p:cNvSpPr txBox="1"/>
          <p:nvPr/>
        </p:nvSpPr>
        <p:spPr>
          <a:xfrm>
            <a:off x="18488" y="836712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CONTRATACIÓN:</a:t>
            </a:r>
            <a:endParaRPr lang="es-CO" dirty="0"/>
          </a:p>
        </p:txBody>
      </p:sp>
      <p:sp>
        <p:nvSpPr>
          <p:cNvPr id="15" name="18 CuadroTexto"/>
          <p:cNvSpPr txBox="1"/>
          <p:nvPr/>
        </p:nvSpPr>
        <p:spPr>
          <a:xfrm>
            <a:off x="232" y="3293207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SOPORTE TÉCNICO:</a:t>
            </a:r>
            <a:endParaRPr lang="es-CO" dirty="0"/>
          </a:p>
        </p:txBody>
      </p:sp>
      <p:sp>
        <p:nvSpPr>
          <p:cNvPr id="16" name="23 Rectángulo"/>
          <p:cNvSpPr/>
          <p:nvPr/>
        </p:nvSpPr>
        <p:spPr>
          <a:xfrm>
            <a:off x="570976" y="3646679"/>
            <a:ext cx="8070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Soporte técnico multiplataforma en cualquiera de los temas</a:t>
            </a:r>
          </a:p>
        </p:txBody>
      </p:sp>
      <p:sp>
        <p:nvSpPr>
          <p:cNvPr id="17" name="1 Rectángulo"/>
          <p:cNvSpPr/>
          <p:nvPr/>
        </p:nvSpPr>
        <p:spPr>
          <a:xfrm>
            <a:off x="558040" y="448687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 smtClean="0">
                <a:latin typeface="Gill Sans MT Pro Light" panose="020B0302020104020203" pitchFamily="34" charset="0"/>
              </a:rPr>
              <a:t>Monitoreos diarios: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Seguridad ataque de red, virus y amenazas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Se </a:t>
            </a:r>
            <a:r>
              <a:rPr lang="es-CO" sz="1600" dirty="0">
                <a:latin typeface="Gill Sans MT Pro Light" panose="020B0302020104020203" pitchFamily="34" charset="0"/>
              </a:rPr>
              <a:t>realiza monitoreo de consumo  de las </a:t>
            </a:r>
            <a:r>
              <a:rPr lang="es-CO" sz="1600" dirty="0" smtClean="0">
                <a:latin typeface="Gill Sans MT Pro Light" panose="020B0302020104020203" pitchFamily="34" charset="0"/>
              </a:rPr>
              <a:t>impresoras, </a:t>
            </a:r>
            <a:r>
              <a:rPr lang="es-CO" sz="1600" dirty="0">
                <a:latin typeface="Gill Sans MT Pro Light" panose="020B0302020104020203" pitchFamily="34" charset="0"/>
              </a:rPr>
              <a:t>reportando al área de bienes, cuando se requiera el cambio.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Se realiza </a:t>
            </a:r>
            <a:r>
              <a:rPr lang="es-CO" sz="1600" dirty="0" smtClean="0">
                <a:latin typeface="Gill Sans MT Pro Light" panose="020B0302020104020203" pitchFamily="34" charset="0"/>
              </a:rPr>
              <a:t>monitoreo del </a:t>
            </a:r>
            <a:r>
              <a:rPr lang="es-CO" sz="1600" dirty="0">
                <a:latin typeface="Gill Sans MT Pro Light" panose="020B0302020104020203" pitchFamily="34" charset="0"/>
              </a:rPr>
              <a:t>almacenamiento en las cuentas de correo de los directivos de la empresa</a:t>
            </a:r>
            <a:r>
              <a:rPr lang="es-CO" sz="1600" dirty="0" smtClean="0">
                <a:latin typeface="Gill Sans MT Pro Light" panose="020B03020201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Continuidad de la operación Fortinet, servidores host y servidores virtuales.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Seguimiento a las copias de respaldo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Inspección </a:t>
            </a:r>
            <a:r>
              <a:rPr lang="es-CO" sz="1600" dirty="0">
                <a:latin typeface="Gill Sans MT Pro Light" panose="020B0302020104020203" pitchFamily="34" charset="0"/>
              </a:rPr>
              <a:t>física del cuarto técnico(revisión Switches, servidor voz </a:t>
            </a:r>
            <a:r>
              <a:rPr lang="es-CO" sz="1600" dirty="0" err="1">
                <a:latin typeface="Gill Sans MT Pro Light" panose="020B0302020104020203" pitchFamily="34" charset="0"/>
              </a:rPr>
              <a:t>ip</a:t>
            </a:r>
            <a:r>
              <a:rPr lang="es-CO" sz="1600" dirty="0">
                <a:latin typeface="Gill Sans MT Pro Light" panose="020B0302020104020203" pitchFamily="34" charset="0"/>
              </a:rPr>
              <a:t>, </a:t>
            </a:r>
            <a:r>
              <a:rPr lang="es-CO" sz="1600" dirty="0" err="1">
                <a:latin typeface="Gill Sans MT Pro Light" panose="020B0302020104020203" pitchFamily="34" charset="0"/>
              </a:rPr>
              <a:t>nvr</a:t>
            </a:r>
            <a:r>
              <a:rPr lang="es-CO" sz="1600" dirty="0">
                <a:latin typeface="Gill Sans MT Pro Light" panose="020B0302020104020203" pitchFamily="34" charset="0"/>
              </a:rPr>
              <a:t>, host, </a:t>
            </a:r>
            <a:r>
              <a:rPr lang="es-CO" sz="1600" dirty="0" err="1">
                <a:latin typeface="Gill Sans MT Pro Light" panose="020B0302020104020203" pitchFamily="34" charset="0"/>
              </a:rPr>
              <a:t>ups,etc</a:t>
            </a:r>
            <a:r>
              <a:rPr lang="es-CO" sz="1600" dirty="0">
                <a:latin typeface="Gill Sans MT Pro Light" panose="020B0302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Gill Sans MT Pro Light" panose="020B0302020104020203" pitchFamily="34" charset="0"/>
            </a:endParaRPr>
          </a:p>
        </p:txBody>
      </p:sp>
      <p:sp>
        <p:nvSpPr>
          <p:cNvPr id="18" name="13 CuadroTexto"/>
          <p:cNvSpPr txBox="1"/>
          <p:nvPr/>
        </p:nvSpPr>
        <p:spPr>
          <a:xfrm>
            <a:off x="18488" y="4117544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MONITOREO: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09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LOGROS OBTENIDOS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2 Rectángulo"/>
          <p:cNvSpPr/>
          <p:nvPr/>
        </p:nvSpPr>
        <p:spPr>
          <a:xfrm>
            <a:off x="528208" y="1534259"/>
            <a:ext cx="8070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Gill Sans MT Pro Light" panose="020B0302020104020203" pitchFamily="34" charset="0"/>
              </a:rPr>
              <a:t>Se mejora y se estandarizan nuevos procesos, con el acompañamiento del área de Calidad y Control Interno para el mantenimiento de equipos, copias de seguridad, atención de servicios, préstamo de insumos e indicadores del área.</a:t>
            </a:r>
          </a:p>
        </p:txBody>
      </p:sp>
      <p:sp>
        <p:nvSpPr>
          <p:cNvPr id="20" name="11 CuadroTexto"/>
          <p:cNvSpPr txBox="1"/>
          <p:nvPr/>
        </p:nvSpPr>
        <p:spPr>
          <a:xfrm>
            <a:off x="805" y="1185743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CALIDAD Y CONTROL INTERNO:</a:t>
            </a:r>
            <a:endParaRPr lang="es-CO" dirty="0"/>
          </a:p>
        </p:txBody>
      </p:sp>
      <p:sp>
        <p:nvSpPr>
          <p:cNvPr id="21" name="1 Rectángulo"/>
          <p:cNvSpPr/>
          <p:nvPr/>
        </p:nvSpPr>
        <p:spPr>
          <a:xfrm>
            <a:off x="540357" y="327514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Gill Sans MT Pro Light" panose="020B0302020104020203" pitchFamily="34" charset="0"/>
              </a:rPr>
              <a:t>Se tiene establecido el proceso de ejecución de copia de seguridad automática de las bases de </a:t>
            </a:r>
            <a:r>
              <a:rPr lang="es-CO" dirty="0" smtClean="0">
                <a:latin typeface="Gill Sans MT Pro Light" panose="020B0302020104020203" pitchFamily="34" charset="0"/>
              </a:rPr>
              <a:t>datos y archivos </a:t>
            </a:r>
            <a:r>
              <a:rPr lang="es-CO" dirty="0">
                <a:latin typeface="Gill Sans MT Pro Light" panose="020B0302020104020203" pitchFamily="34" charset="0"/>
              </a:rPr>
              <a:t>en los servidores de la entidad</a:t>
            </a:r>
            <a:r>
              <a:rPr lang="es-CO" dirty="0" smtClean="0">
                <a:latin typeface="Gill Sans MT Pro Light" panose="020B0302020104020203" pitchFamily="34" charset="0"/>
              </a:rPr>
              <a:t>. Esta </a:t>
            </a:r>
            <a:r>
              <a:rPr lang="es-CO" dirty="0">
                <a:latin typeface="Gill Sans MT Pro Light" panose="020B0302020104020203" pitchFamily="34" charset="0"/>
              </a:rPr>
              <a:t>información se copia a cintas magnéticas para garantizar una mejor conservación.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Gill Sans MT Pro Light" panose="020B0302020104020203" pitchFamily="34" charset="0"/>
              </a:rPr>
              <a:t> </a:t>
            </a:r>
            <a:endParaRPr lang="es-CO" dirty="0">
              <a:latin typeface="Gill Sans MT Pro Light" panose="020B0302020104020203" pitchFamily="34" charset="0"/>
            </a:endParaRPr>
          </a:p>
        </p:txBody>
      </p:sp>
      <p:sp>
        <p:nvSpPr>
          <p:cNvPr id="22" name="13 CuadroTexto"/>
          <p:cNvSpPr txBox="1"/>
          <p:nvPr/>
        </p:nvSpPr>
        <p:spPr>
          <a:xfrm>
            <a:off x="805" y="290581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RESPALDO DE LA INFORMACIÓN:</a:t>
            </a:r>
            <a:endParaRPr lang="es-CO" dirty="0"/>
          </a:p>
        </p:txBody>
      </p:sp>
      <p:sp>
        <p:nvSpPr>
          <p:cNvPr id="23" name="15 CuadroTexto"/>
          <p:cNvSpPr txBox="1"/>
          <p:nvPr/>
        </p:nvSpPr>
        <p:spPr>
          <a:xfrm>
            <a:off x="-8504" y="4844803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CONTROL Y MANEJO DE CONTINGENCIAS:</a:t>
            </a:r>
            <a:endParaRPr lang="es-CO" dirty="0"/>
          </a:p>
        </p:txBody>
      </p:sp>
      <p:sp>
        <p:nvSpPr>
          <p:cNvPr id="24" name="7 Rectángulo"/>
          <p:cNvSpPr/>
          <p:nvPr/>
        </p:nvSpPr>
        <p:spPr>
          <a:xfrm>
            <a:off x="528208" y="5204843"/>
            <a:ext cx="8070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Gill Sans MT Pro Light" panose="020B0302020104020203" pitchFamily="34" charset="0"/>
              </a:rPr>
              <a:t>Se define un plan de contingencia para cualquier situación que pueda pasar en las instalaciones de </a:t>
            </a:r>
            <a:r>
              <a:rPr lang="es-CO" dirty="0" smtClean="0">
                <a:latin typeface="Gill Sans MT Pro Light" panose="020B0302020104020203" pitchFamily="34" charset="0"/>
              </a:rPr>
              <a:t>la sede </a:t>
            </a:r>
            <a:r>
              <a:rPr lang="es-CO" dirty="0" err="1" smtClean="0">
                <a:latin typeface="Gill Sans MT Pro Light" panose="020B0302020104020203" pitchFamily="34" charset="0"/>
              </a:rPr>
              <a:t>Almacentro</a:t>
            </a:r>
            <a:r>
              <a:rPr lang="es-CO" dirty="0" smtClean="0">
                <a:latin typeface="Gill Sans MT Pro Light" panose="020B0302020104020203" pitchFamily="34" charset="0"/>
              </a:rPr>
              <a:t>.</a:t>
            </a:r>
            <a:endParaRPr lang="es-CO" dirty="0">
              <a:latin typeface="Gill Sans MT Pro Light" panose="020B03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Gill Sans MT Pro Light" panose="020B0302020104020203" pitchFamily="34" charset="0"/>
              </a:rPr>
              <a:t>Se diseña los respaldos de los datos para minimizar los tiempos de montaje de los servicios que hay disponibles en la entidad</a:t>
            </a:r>
          </a:p>
        </p:txBody>
      </p:sp>
    </p:spTree>
    <p:extLst>
      <p:ext uri="{BB962C8B-B14F-4D97-AF65-F5344CB8AC3E}">
        <p14:creationId xmlns:p14="http://schemas.microsoft.com/office/powerpoint/2010/main" val="9845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LOGROS OBTENIDOS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 Rectángulo"/>
          <p:cNvSpPr/>
          <p:nvPr/>
        </p:nvSpPr>
        <p:spPr>
          <a:xfrm>
            <a:off x="548861" y="149407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Se hace más presencia por parte del área de Sistemas </a:t>
            </a:r>
            <a:r>
              <a:rPr lang="es-CO" sz="1600" dirty="0" smtClean="0">
                <a:latin typeface="Gill Sans MT Pro Light" panose="020B0302020104020203" pitchFamily="34" charset="0"/>
              </a:rPr>
              <a:t>para el apoyo técnico relacionado con los sistemas de información e infraestructura tecnológica a los diferentes servidores.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Se presta mas apoyo a los encargados de las diferentes Áreas de la entidad para la toma de decisiones de adquisiciones tecnológicas</a:t>
            </a:r>
          </a:p>
        </p:txBody>
      </p:sp>
      <p:sp>
        <p:nvSpPr>
          <p:cNvPr id="20" name="13 CuadroTexto"/>
          <p:cNvSpPr txBox="1"/>
          <p:nvPr/>
        </p:nvSpPr>
        <p:spPr>
          <a:xfrm>
            <a:off x="9309" y="1124744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APOYO A LAS DEMÁS ÁREAS DE LA ENTIDAD:</a:t>
            </a:r>
            <a:endParaRPr lang="es-CO" dirty="0"/>
          </a:p>
        </p:txBody>
      </p:sp>
      <p:sp>
        <p:nvSpPr>
          <p:cNvPr id="21" name="16 CuadroTexto"/>
          <p:cNvSpPr txBox="1"/>
          <p:nvPr/>
        </p:nvSpPr>
        <p:spPr>
          <a:xfrm>
            <a:off x="-18155" y="3068074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INVENTARIO TECNOLÓGICO:</a:t>
            </a:r>
            <a:endParaRPr lang="es-CO" dirty="0"/>
          </a:p>
        </p:txBody>
      </p:sp>
      <p:sp>
        <p:nvSpPr>
          <p:cNvPr id="22" name="17 Rectángulo"/>
          <p:cNvSpPr/>
          <p:nvPr/>
        </p:nvSpPr>
        <p:spPr>
          <a:xfrm>
            <a:off x="530706" y="343740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Se mantiene un inventario tecnológico de entidad con referencia a equipos de computo, software, suministros y equipos adicionales.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Con este inventario se puede identificar en cualquier momento al funcionario responsable del equipo y software que maneja.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Se levantan actas de entrega de software para el manejo de responsabilidad de los funcionarios.</a:t>
            </a:r>
          </a:p>
        </p:txBody>
      </p:sp>
      <p:sp>
        <p:nvSpPr>
          <p:cNvPr id="23" name="18 CuadroTexto"/>
          <p:cNvSpPr txBox="1"/>
          <p:nvPr/>
        </p:nvSpPr>
        <p:spPr>
          <a:xfrm>
            <a:off x="-18155" y="5561803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DISPONIBILIDAD DEL SERVICIO:</a:t>
            </a:r>
            <a:endParaRPr lang="es-CO" dirty="0"/>
          </a:p>
        </p:txBody>
      </p:sp>
      <p:sp>
        <p:nvSpPr>
          <p:cNvPr id="24" name="19 Rectángulo"/>
          <p:cNvSpPr/>
          <p:nvPr/>
        </p:nvSpPr>
        <p:spPr>
          <a:xfrm>
            <a:off x="530706" y="593287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Los servicios están en 90% de infraestructura propia lo cual permite un mayor seguimiento y monitoreo</a:t>
            </a:r>
          </a:p>
        </p:txBody>
      </p:sp>
    </p:spTree>
    <p:extLst>
      <p:ext uri="{BB962C8B-B14F-4D97-AF65-F5344CB8AC3E}">
        <p14:creationId xmlns:p14="http://schemas.microsoft.com/office/powerpoint/2010/main" val="14959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0 Rectángulo"/>
          <p:cNvSpPr/>
          <p:nvPr/>
        </p:nvSpPr>
        <p:spPr>
          <a:xfrm>
            <a:off x="0" y="6453336"/>
            <a:ext cx="9144000" cy="432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7" name="Picture 6" descr="LOGO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7"/>
          <a:stretch/>
        </p:blipFill>
        <p:spPr>
          <a:xfrm>
            <a:off x="7380312" y="3789040"/>
            <a:ext cx="1589856" cy="2996214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00708" y="2132856"/>
            <a:ext cx="8142584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dirty="0" smtClean="0">
                <a:solidFill>
                  <a:srgbClr val="159749"/>
                </a:solidFill>
                <a:latin typeface="Arial Narrow"/>
                <a:cs typeface="Arial Narrow"/>
              </a:rPr>
              <a:t>SEGUIMIENTO AL BANCO DE PROYECTOS</a:t>
            </a:r>
          </a:p>
        </p:txBody>
      </p:sp>
    </p:spTree>
    <p:extLst>
      <p:ext uri="{BB962C8B-B14F-4D97-AF65-F5344CB8AC3E}">
        <p14:creationId xmlns:p14="http://schemas.microsoft.com/office/powerpoint/2010/main" val="6154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BANCO DE PROYECTOS - Gobernación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5 CuadroTexto"/>
          <p:cNvSpPr txBox="1"/>
          <p:nvPr/>
        </p:nvSpPr>
        <p:spPr>
          <a:xfrm>
            <a:off x="54370" y="2523263"/>
            <a:ext cx="1709318" cy="677108"/>
          </a:xfrm>
          <a:prstGeom prst="rect">
            <a:avLst/>
          </a:prstGeom>
          <a:solidFill>
            <a:srgbClr val="0944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Gill Sans MT Pro Light" panose="020B0302020104020203" pitchFamily="34" charset="0"/>
                <a:ea typeface="+mj-ea"/>
                <a:cs typeface="+mj-cs"/>
              </a:rPr>
              <a:t>1 PROGRAMA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  <a:latin typeface="Gill Sans MT Pro Light" panose="020B0302020104020203" pitchFamily="34" charset="0"/>
                <a:ea typeface="+mj-ea"/>
                <a:cs typeface="+mj-cs"/>
              </a:rPr>
              <a:t>“Antioquia mi Hogar”</a:t>
            </a:r>
          </a:p>
          <a:p>
            <a:pPr algn="ctr"/>
            <a:endParaRPr lang="es-CO" sz="1000" dirty="0">
              <a:solidFill>
                <a:schemeClr val="bg1"/>
              </a:solidFill>
              <a:latin typeface="Gill Sans MT Pro Light" panose="020B0302020104020203" pitchFamily="34" charset="0"/>
              <a:ea typeface="+mj-ea"/>
              <a:cs typeface="+mj-cs"/>
            </a:endParaRPr>
          </a:p>
        </p:txBody>
      </p:sp>
      <p:sp>
        <p:nvSpPr>
          <p:cNvPr id="66" name="18 CuadroTexto"/>
          <p:cNvSpPr txBox="1"/>
          <p:nvPr/>
        </p:nvSpPr>
        <p:spPr>
          <a:xfrm>
            <a:off x="1835696" y="2523263"/>
            <a:ext cx="2244130" cy="307777"/>
          </a:xfrm>
          <a:prstGeom prst="rect">
            <a:avLst/>
          </a:prstGeom>
          <a:solidFill>
            <a:srgbClr val="C8D8A4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defRPr>
            </a:lvl1pPr>
          </a:lstStyle>
          <a:p>
            <a:r>
              <a:rPr lang="es-CO" sz="1400" dirty="0"/>
              <a:t>Vivienda Nueva</a:t>
            </a:r>
          </a:p>
        </p:txBody>
      </p:sp>
      <p:sp>
        <p:nvSpPr>
          <p:cNvPr id="62" name="18 CuadroTexto"/>
          <p:cNvSpPr txBox="1"/>
          <p:nvPr/>
        </p:nvSpPr>
        <p:spPr>
          <a:xfrm>
            <a:off x="2110512" y="845038"/>
            <a:ext cx="169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3">
                    <a:lumMod val="75000"/>
                  </a:schemeClr>
                </a:solidFill>
                <a:latin typeface="Gill Sans Display MT Pro Bold" panose="020B0802020104020203" pitchFamily="34" charset="0"/>
                <a:ea typeface="+mj-ea"/>
                <a:cs typeface="+mj-cs"/>
              </a:rPr>
              <a:t>6 PROYECTOS</a:t>
            </a:r>
            <a:endParaRPr lang="es-CO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 Display MT Pro Bold" panose="020B0802020104020203" pitchFamily="34" charset="0"/>
            </a:endParaRPr>
          </a:p>
        </p:txBody>
      </p:sp>
      <p:sp>
        <p:nvSpPr>
          <p:cNvPr id="65" name="18 CuadroTexto"/>
          <p:cNvSpPr txBox="1"/>
          <p:nvPr/>
        </p:nvSpPr>
        <p:spPr>
          <a:xfrm>
            <a:off x="1837491" y="1296552"/>
            <a:ext cx="2244130" cy="307777"/>
          </a:xfrm>
          <a:prstGeom prst="rect">
            <a:avLst/>
          </a:prstGeom>
          <a:solidFill>
            <a:srgbClr val="C8D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Lineamientos</a:t>
            </a:r>
          </a:p>
        </p:txBody>
      </p:sp>
      <p:sp>
        <p:nvSpPr>
          <p:cNvPr id="68" name="18 CuadroTexto"/>
          <p:cNvSpPr txBox="1"/>
          <p:nvPr/>
        </p:nvSpPr>
        <p:spPr>
          <a:xfrm>
            <a:off x="1835697" y="1894658"/>
            <a:ext cx="2244130" cy="307777"/>
          </a:xfrm>
          <a:prstGeom prst="rect">
            <a:avLst/>
          </a:prstGeom>
          <a:solidFill>
            <a:srgbClr val="C8D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PMI</a:t>
            </a:r>
          </a:p>
        </p:txBody>
      </p:sp>
      <p:sp>
        <p:nvSpPr>
          <p:cNvPr id="69" name="18 CuadroTexto"/>
          <p:cNvSpPr txBox="1"/>
          <p:nvPr/>
        </p:nvSpPr>
        <p:spPr>
          <a:xfrm>
            <a:off x="1835696" y="2906677"/>
            <a:ext cx="2244130" cy="307777"/>
          </a:xfrm>
          <a:prstGeom prst="rect">
            <a:avLst/>
          </a:prstGeom>
          <a:solidFill>
            <a:srgbClr val="C8D8A4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defRPr>
            </a:lvl1pPr>
          </a:lstStyle>
          <a:p>
            <a:r>
              <a:rPr lang="es-CO" sz="1400" dirty="0" smtClean="0"/>
              <a:t>Mejoramiento</a:t>
            </a:r>
            <a:endParaRPr lang="es-CO" sz="1400" dirty="0"/>
          </a:p>
        </p:txBody>
      </p:sp>
      <p:sp>
        <p:nvSpPr>
          <p:cNvPr id="70" name="18 CuadroTexto"/>
          <p:cNvSpPr txBox="1"/>
          <p:nvPr/>
        </p:nvSpPr>
        <p:spPr>
          <a:xfrm>
            <a:off x="1838717" y="3601003"/>
            <a:ext cx="2244130" cy="307777"/>
          </a:xfrm>
          <a:prstGeom prst="rect">
            <a:avLst/>
          </a:prstGeom>
          <a:solidFill>
            <a:srgbClr val="C8D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Titulación</a:t>
            </a:r>
          </a:p>
        </p:txBody>
      </p:sp>
      <p:sp>
        <p:nvSpPr>
          <p:cNvPr id="71" name="18 CuadroTexto"/>
          <p:cNvSpPr txBox="1"/>
          <p:nvPr/>
        </p:nvSpPr>
        <p:spPr>
          <a:xfrm>
            <a:off x="1835696" y="4225209"/>
            <a:ext cx="2244130" cy="307777"/>
          </a:xfrm>
          <a:prstGeom prst="rect">
            <a:avLst/>
          </a:prstGeom>
          <a:solidFill>
            <a:srgbClr val="C8D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Desarrollo de Capacidades</a:t>
            </a:r>
          </a:p>
        </p:txBody>
      </p:sp>
      <p:sp>
        <p:nvSpPr>
          <p:cNvPr id="72" name="18 CuadroTexto"/>
          <p:cNvSpPr txBox="1"/>
          <p:nvPr/>
        </p:nvSpPr>
        <p:spPr>
          <a:xfrm>
            <a:off x="1835696" y="4849415"/>
            <a:ext cx="2244130" cy="307777"/>
          </a:xfrm>
          <a:prstGeom prst="rect">
            <a:avLst/>
          </a:prstGeom>
          <a:solidFill>
            <a:srgbClr val="C8D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Innovación*</a:t>
            </a:r>
          </a:p>
        </p:txBody>
      </p:sp>
      <p:sp>
        <p:nvSpPr>
          <p:cNvPr id="73" name="18 CuadroTexto"/>
          <p:cNvSpPr txBox="1"/>
          <p:nvPr/>
        </p:nvSpPr>
        <p:spPr>
          <a:xfrm>
            <a:off x="4014578" y="853796"/>
            <a:ext cx="169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3">
                    <a:lumMod val="75000"/>
                  </a:schemeClr>
                </a:solidFill>
                <a:latin typeface="Gill Sans Display MT Pro Bold" panose="020B0802020104020203" pitchFamily="34" charset="0"/>
                <a:ea typeface="+mj-ea"/>
                <a:cs typeface="+mj-cs"/>
              </a:rPr>
              <a:t>BPIN</a:t>
            </a:r>
            <a:endParaRPr lang="es-CO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 Display MT Pro Bold" panose="020B0802020104020203" pitchFamily="34" charset="0"/>
            </a:endParaRPr>
          </a:p>
        </p:txBody>
      </p:sp>
      <p:sp>
        <p:nvSpPr>
          <p:cNvPr id="74" name="18 CuadroTexto"/>
          <p:cNvSpPr txBox="1"/>
          <p:nvPr/>
        </p:nvSpPr>
        <p:spPr>
          <a:xfrm>
            <a:off x="0" y="5038725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200" b="1" dirty="0" smtClean="0">
                <a:latin typeface="Gill Sans MT Pro Light" panose="020B0302020104020203" pitchFamily="34" charset="0"/>
                <a:ea typeface="+mj-ea"/>
                <a:cs typeface="+mj-cs"/>
              </a:rPr>
              <a:t>NOTAS:</a:t>
            </a:r>
          </a:p>
          <a:p>
            <a:pPr>
              <a:lnSpc>
                <a:spcPct val="150000"/>
              </a:lnSpc>
            </a:pPr>
            <a:r>
              <a:rPr lang="es-CO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1) Los proyectos desarrollan a partir de MGA, software público que permite obtener BPIN-EBI- .DAT y PDF de cada Proyecto</a:t>
            </a:r>
          </a:p>
          <a:p>
            <a:pPr>
              <a:lnSpc>
                <a:spcPct val="150000"/>
              </a:lnSpc>
            </a:pPr>
            <a:r>
              <a:rPr lang="es-CO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2) Se deben construir Indicadores de medición en la gestión a partir del Plan nacional de Desarrollo</a:t>
            </a:r>
          </a:p>
          <a:p>
            <a:pPr>
              <a:lnSpc>
                <a:spcPct val="150000"/>
              </a:lnSpc>
            </a:pPr>
            <a:r>
              <a:rPr lang="es-CO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3) Se emplea la Matriz de seguimiento a los proyectos para los reportes de avance, el software de seguimiento está en contratación</a:t>
            </a:r>
          </a:p>
          <a:p>
            <a:pPr>
              <a:lnSpc>
                <a:spcPct val="150000"/>
              </a:lnSpc>
            </a:pPr>
            <a:r>
              <a:rPr lang="es-CO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4) El valor corresponde al reportado en SAP</a:t>
            </a:r>
          </a:p>
          <a:p>
            <a:pPr>
              <a:lnSpc>
                <a:spcPct val="150000"/>
              </a:lnSpc>
            </a:pPr>
            <a:r>
              <a:rPr lang="es-C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* </a:t>
            </a:r>
            <a:r>
              <a:rPr lang="es-CO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Los proyectos de innovación no se encuentra registrados en el Banco de Proyectos de PD ya que no tienen asignación dineraria</a:t>
            </a:r>
          </a:p>
        </p:txBody>
      </p:sp>
      <p:sp>
        <p:nvSpPr>
          <p:cNvPr id="75" name="18 CuadroTexto"/>
          <p:cNvSpPr txBox="1"/>
          <p:nvPr/>
        </p:nvSpPr>
        <p:spPr>
          <a:xfrm>
            <a:off x="4141747" y="1296552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2012050000182</a:t>
            </a:r>
          </a:p>
        </p:txBody>
      </p:sp>
      <p:sp>
        <p:nvSpPr>
          <p:cNvPr id="76" name="18 CuadroTexto"/>
          <p:cNvSpPr txBox="1"/>
          <p:nvPr/>
        </p:nvSpPr>
        <p:spPr>
          <a:xfrm>
            <a:off x="4141746" y="1894658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2012050000186</a:t>
            </a:r>
          </a:p>
        </p:txBody>
      </p:sp>
      <p:sp>
        <p:nvSpPr>
          <p:cNvPr id="77" name="18 CuadroTexto"/>
          <p:cNvSpPr txBox="1"/>
          <p:nvPr/>
        </p:nvSpPr>
        <p:spPr>
          <a:xfrm>
            <a:off x="4141746" y="2523263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2012050000181</a:t>
            </a:r>
          </a:p>
        </p:txBody>
      </p:sp>
      <p:sp>
        <p:nvSpPr>
          <p:cNvPr id="78" name="18 CuadroTexto"/>
          <p:cNvSpPr txBox="1"/>
          <p:nvPr/>
        </p:nvSpPr>
        <p:spPr>
          <a:xfrm>
            <a:off x="4133633" y="2904743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2012050000184</a:t>
            </a:r>
          </a:p>
        </p:txBody>
      </p:sp>
      <p:sp>
        <p:nvSpPr>
          <p:cNvPr id="79" name="18 CuadroTexto"/>
          <p:cNvSpPr txBox="1"/>
          <p:nvPr/>
        </p:nvSpPr>
        <p:spPr>
          <a:xfrm>
            <a:off x="4135459" y="3601002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2012050000187</a:t>
            </a:r>
          </a:p>
        </p:txBody>
      </p:sp>
      <p:sp>
        <p:nvSpPr>
          <p:cNvPr id="80" name="18 CuadroTexto"/>
          <p:cNvSpPr txBox="1"/>
          <p:nvPr/>
        </p:nvSpPr>
        <p:spPr>
          <a:xfrm>
            <a:off x="4141746" y="4220863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2012050000185</a:t>
            </a:r>
          </a:p>
        </p:txBody>
      </p:sp>
      <p:sp>
        <p:nvSpPr>
          <p:cNvPr id="82" name="18 CuadroTexto"/>
          <p:cNvSpPr txBox="1"/>
          <p:nvPr/>
        </p:nvSpPr>
        <p:spPr>
          <a:xfrm>
            <a:off x="5581906" y="853796"/>
            <a:ext cx="169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3">
                    <a:lumMod val="75000"/>
                  </a:schemeClr>
                </a:solidFill>
                <a:latin typeface="Gill Sans Display MT Pro Bold" panose="020B0802020104020203" pitchFamily="34" charset="0"/>
                <a:ea typeface="+mj-ea"/>
                <a:cs typeface="+mj-cs"/>
              </a:rPr>
              <a:t>VALOR</a:t>
            </a:r>
            <a:endParaRPr lang="es-CO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 Display MT Pro Bold" panose="020B0802020104020203" pitchFamily="34" charset="0"/>
            </a:endParaRPr>
          </a:p>
        </p:txBody>
      </p:sp>
      <p:sp>
        <p:nvSpPr>
          <p:cNvPr id="83" name="18 CuadroTexto"/>
          <p:cNvSpPr txBox="1"/>
          <p:nvPr/>
        </p:nvSpPr>
        <p:spPr>
          <a:xfrm>
            <a:off x="5709075" y="1296552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$ 600.000.000</a:t>
            </a:r>
          </a:p>
        </p:txBody>
      </p:sp>
      <p:sp>
        <p:nvSpPr>
          <p:cNvPr id="84" name="18 CuadroTexto"/>
          <p:cNvSpPr txBox="1"/>
          <p:nvPr/>
        </p:nvSpPr>
        <p:spPr>
          <a:xfrm>
            <a:off x="5709074" y="1894658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$ 1.240.000.500</a:t>
            </a:r>
          </a:p>
        </p:txBody>
      </p:sp>
      <p:sp>
        <p:nvSpPr>
          <p:cNvPr id="85" name="18 CuadroTexto"/>
          <p:cNvSpPr txBox="1"/>
          <p:nvPr/>
        </p:nvSpPr>
        <p:spPr>
          <a:xfrm>
            <a:off x="5709074" y="2523263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$27.491.278.775</a:t>
            </a:r>
          </a:p>
        </p:txBody>
      </p:sp>
      <p:sp>
        <p:nvSpPr>
          <p:cNvPr id="86" name="18 CuadroTexto"/>
          <p:cNvSpPr txBox="1"/>
          <p:nvPr/>
        </p:nvSpPr>
        <p:spPr>
          <a:xfrm>
            <a:off x="5700961" y="2904743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$24.648.935.000</a:t>
            </a:r>
          </a:p>
        </p:txBody>
      </p:sp>
      <p:sp>
        <p:nvSpPr>
          <p:cNvPr id="87" name="18 CuadroTexto"/>
          <p:cNvSpPr txBox="1"/>
          <p:nvPr/>
        </p:nvSpPr>
        <p:spPr>
          <a:xfrm>
            <a:off x="5702787" y="3601002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$2.687.648.200</a:t>
            </a:r>
          </a:p>
        </p:txBody>
      </p:sp>
      <p:sp>
        <p:nvSpPr>
          <p:cNvPr id="88" name="18 CuadroTexto"/>
          <p:cNvSpPr txBox="1"/>
          <p:nvPr/>
        </p:nvSpPr>
        <p:spPr>
          <a:xfrm>
            <a:off x="5709074" y="4220863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$138.151.299</a:t>
            </a:r>
          </a:p>
        </p:txBody>
      </p:sp>
      <p:sp>
        <p:nvSpPr>
          <p:cNvPr id="89" name="18 CuadroTexto"/>
          <p:cNvSpPr txBox="1"/>
          <p:nvPr/>
        </p:nvSpPr>
        <p:spPr>
          <a:xfrm>
            <a:off x="7269991" y="853796"/>
            <a:ext cx="1694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  <a:latin typeface="Gill Sans Display MT Pro Bold" panose="020B0802020104020203" pitchFamily="34" charset="0"/>
                <a:ea typeface="+mj-ea"/>
                <a:cs typeface="+mj-cs"/>
              </a:rPr>
              <a:t>SUB-PROYECTOS EN EJECUCIÓN 2016</a:t>
            </a:r>
            <a:endParaRPr lang="es-CO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 Display MT Pro Bold" panose="020B0802020104020203" pitchFamily="34" charset="0"/>
            </a:endParaRPr>
          </a:p>
        </p:txBody>
      </p:sp>
      <p:sp>
        <p:nvSpPr>
          <p:cNvPr id="92" name="18 CuadroTexto"/>
          <p:cNvSpPr txBox="1"/>
          <p:nvPr/>
        </p:nvSpPr>
        <p:spPr>
          <a:xfrm>
            <a:off x="7395458" y="2904743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21</a:t>
            </a:r>
          </a:p>
        </p:txBody>
      </p:sp>
      <p:sp>
        <p:nvSpPr>
          <p:cNvPr id="93" name="18 CuadroTexto"/>
          <p:cNvSpPr txBox="1"/>
          <p:nvPr/>
        </p:nvSpPr>
        <p:spPr>
          <a:xfrm>
            <a:off x="7392619" y="2521888"/>
            <a:ext cx="144016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128</a:t>
            </a:r>
          </a:p>
        </p:txBody>
      </p:sp>
    </p:spTree>
    <p:extLst>
      <p:ext uri="{BB962C8B-B14F-4D97-AF65-F5344CB8AC3E}">
        <p14:creationId xmlns:p14="http://schemas.microsoft.com/office/powerpoint/2010/main" val="34624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ángulo 2054"/>
          <p:cNvSpPr/>
          <p:nvPr/>
        </p:nvSpPr>
        <p:spPr>
          <a:xfrm>
            <a:off x="0" y="830590"/>
            <a:ext cx="9144000" cy="723489"/>
          </a:xfrm>
          <a:prstGeom prst="rect">
            <a:avLst/>
          </a:prstGeom>
          <a:solidFill>
            <a:srgbClr val="C8D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BANCO DE PROYECTOS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" name="Grupo 2048"/>
          <p:cNvGrpSpPr/>
          <p:nvPr/>
        </p:nvGrpSpPr>
        <p:grpSpPr>
          <a:xfrm>
            <a:off x="3242747" y="1753814"/>
            <a:ext cx="5622368" cy="2715787"/>
            <a:chOff x="3102143" y="1366834"/>
            <a:chExt cx="5699595" cy="2915922"/>
          </a:xfrm>
        </p:grpSpPr>
        <p:sp>
          <p:nvSpPr>
            <p:cNvPr id="19" name="CuadroTexto 18"/>
            <p:cNvSpPr txBox="1"/>
            <p:nvPr/>
          </p:nvSpPr>
          <p:spPr>
            <a:xfrm>
              <a:off x="3257773" y="1366834"/>
              <a:ext cx="1630869" cy="2616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Gill Sans MT Pro Light" panose="020B0302020104020203" pitchFamily="34" charset="0"/>
                </a:rPr>
                <a:t>VIVIENDA NUEVA</a:t>
              </a:r>
              <a:endParaRPr lang="es-CO" sz="1050" b="1" dirty="0">
                <a:latin typeface="Gill Sans MT Pro Light" panose="020B0302020104020203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5207592" y="1366834"/>
              <a:ext cx="1700945" cy="2616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Gill Sans MT Pro Light" panose="020B0302020104020203" pitchFamily="34" charset="0"/>
                </a:rPr>
                <a:t>MEJORAMIENTO</a:t>
              </a:r>
              <a:endParaRPr lang="es-CO" sz="1050" b="1" dirty="0">
                <a:latin typeface="Gill Sans MT Pro Light" panose="020B0302020104020203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192964" y="1366834"/>
              <a:ext cx="1608773" cy="2616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Gill Sans MT Pro Light" panose="020B0302020104020203" pitchFamily="34" charset="0"/>
                </a:rPr>
                <a:t>HÁBITAT</a:t>
              </a:r>
              <a:endParaRPr lang="es-CO" sz="1050" b="1" dirty="0">
                <a:latin typeface="Gill Sans MT Pro Light" panose="020B0302020104020203" pitchFamily="34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257774" y="1942352"/>
              <a:ext cx="1614112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 smtClean="0">
                  <a:latin typeface="Gill Sans MT Pro Light" panose="020B0302020104020203" pitchFamily="34" charset="0"/>
                </a:rPr>
                <a:t>Proyectos Formulados y Ejecutados</a:t>
              </a:r>
              <a:endParaRPr lang="es-CO" sz="1050" dirty="0">
                <a:latin typeface="Gill Sans MT Pro Light" panose="020B0302020104020203" pitchFamily="34" charset="0"/>
              </a:endParaRPr>
            </a:p>
          </p:txBody>
        </p:sp>
        <p:cxnSp>
          <p:nvCxnSpPr>
            <p:cNvPr id="39" name="Conector recto 38"/>
            <p:cNvCxnSpPr/>
            <p:nvPr/>
          </p:nvCxnSpPr>
          <p:spPr>
            <a:xfrm flipH="1">
              <a:off x="3107223" y="1527709"/>
              <a:ext cx="15055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3107223" y="1527709"/>
              <a:ext cx="0" cy="2013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/>
            <p:nvPr/>
          </p:nvCxnSpPr>
          <p:spPr>
            <a:xfrm>
              <a:off x="3112304" y="2864822"/>
              <a:ext cx="1505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uadroTexto 41"/>
            <p:cNvSpPr txBox="1"/>
            <p:nvPr/>
          </p:nvSpPr>
          <p:spPr>
            <a:xfrm>
              <a:off x="3257065" y="2588534"/>
              <a:ext cx="1614821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 smtClean="0">
                  <a:latin typeface="Gill Sans MT Pro Light" panose="020B0302020104020203" pitchFamily="34" charset="0"/>
                </a:rPr>
                <a:t>Proyectos Formulados pendientes de ejecución</a:t>
              </a:r>
              <a:endParaRPr lang="es-CO" sz="1050" dirty="0">
                <a:latin typeface="Gill Sans MT Pro Light" panose="020B0302020104020203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3256190" y="3213233"/>
              <a:ext cx="1615696" cy="661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 smtClean="0">
                  <a:latin typeface="Gill Sans MT Pro Light" panose="020B0302020104020203" pitchFamily="34" charset="0"/>
                </a:rPr>
                <a:t>Proyectos en proceso de Formulación </a:t>
              </a:r>
            </a:p>
            <a:p>
              <a:pPr algn="ctr"/>
              <a:r>
                <a:rPr lang="es-CO" sz="800" dirty="0" smtClean="0">
                  <a:latin typeface="Gill Sans MT Pro Light" panose="020B0302020104020203" pitchFamily="34" charset="0"/>
                </a:rPr>
                <a:t>(Pendientes de Diseños Estructurales)</a:t>
              </a:r>
              <a:endParaRPr lang="es-CO" sz="800" dirty="0">
                <a:latin typeface="Gill Sans MT Pro Light" panose="020B0302020104020203" pitchFamily="34" charset="0"/>
              </a:endParaRPr>
            </a:p>
          </p:txBody>
        </p:sp>
        <p:cxnSp>
          <p:nvCxnSpPr>
            <p:cNvPr id="44" name="Conector recto de flecha 43"/>
            <p:cNvCxnSpPr/>
            <p:nvPr/>
          </p:nvCxnSpPr>
          <p:spPr>
            <a:xfrm>
              <a:off x="3103100" y="3541596"/>
              <a:ext cx="1505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>
              <a:off x="3102143" y="2196265"/>
              <a:ext cx="1505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5207592" y="1942352"/>
              <a:ext cx="1700945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 smtClean="0">
                  <a:latin typeface="Gill Sans MT Pro Light" panose="020B0302020104020203" pitchFamily="34" charset="0"/>
                </a:rPr>
                <a:t>Proyectos Formulados y Ejecutados</a:t>
              </a:r>
              <a:endParaRPr lang="es-CO" sz="1050" dirty="0">
                <a:latin typeface="Gill Sans MT Pro Light" panose="020B0302020104020203" pitchFamily="34" charset="0"/>
              </a:endParaRPr>
            </a:p>
          </p:txBody>
        </p:sp>
        <p:cxnSp>
          <p:nvCxnSpPr>
            <p:cNvPr id="47" name="Conector recto 46"/>
            <p:cNvCxnSpPr/>
            <p:nvPr/>
          </p:nvCxnSpPr>
          <p:spPr>
            <a:xfrm flipH="1">
              <a:off x="5057042" y="1527709"/>
              <a:ext cx="15055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057042" y="1527709"/>
              <a:ext cx="0" cy="1337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5062123" y="2864822"/>
              <a:ext cx="1505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/>
            <p:cNvSpPr txBox="1"/>
            <p:nvPr/>
          </p:nvSpPr>
          <p:spPr>
            <a:xfrm>
              <a:off x="5206884" y="2588534"/>
              <a:ext cx="1701653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 smtClean="0">
                  <a:latin typeface="Gill Sans MT Pro Light" panose="020B0302020104020203" pitchFamily="34" charset="0"/>
                </a:rPr>
                <a:t>Proyectos Formulados pendientes de ejecución</a:t>
              </a:r>
              <a:endParaRPr lang="es-CO" sz="1050" dirty="0">
                <a:latin typeface="Gill Sans MT Pro Light" panose="020B0302020104020203" pitchFamily="34" charset="0"/>
              </a:endParaRPr>
            </a:p>
          </p:txBody>
        </p:sp>
        <p:cxnSp>
          <p:nvCxnSpPr>
            <p:cNvPr id="51" name="Conector recto de flecha 50"/>
            <p:cNvCxnSpPr/>
            <p:nvPr/>
          </p:nvCxnSpPr>
          <p:spPr>
            <a:xfrm>
              <a:off x="5051962" y="2196265"/>
              <a:ext cx="1505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uadroTexto 51"/>
            <p:cNvSpPr txBox="1"/>
            <p:nvPr/>
          </p:nvSpPr>
          <p:spPr>
            <a:xfrm>
              <a:off x="7187626" y="1941292"/>
              <a:ext cx="1614112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 smtClean="0">
                  <a:latin typeface="Gill Sans MT Pro Light" panose="020B0302020104020203" pitchFamily="34" charset="0"/>
                </a:rPr>
                <a:t>Proyectos Formulados y Ejecutados</a:t>
              </a:r>
              <a:endParaRPr lang="es-CO" sz="1050" dirty="0">
                <a:latin typeface="Gill Sans MT Pro Light" panose="020B0302020104020203" pitchFamily="34" charset="0"/>
              </a:endParaRPr>
            </a:p>
          </p:txBody>
        </p:sp>
        <p:cxnSp>
          <p:nvCxnSpPr>
            <p:cNvPr id="53" name="Conector recto 52"/>
            <p:cNvCxnSpPr/>
            <p:nvPr/>
          </p:nvCxnSpPr>
          <p:spPr>
            <a:xfrm flipH="1">
              <a:off x="7037075" y="1526649"/>
              <a:ext cx="15055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7037075" y="1526649"/>
              <a:ext cx="0" cy="2370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/>
            <p:nvPr/>
          </p:nvCxnSpPr>
          <p:spPr>
            <a:xfrm>
              <a:off x="7042156" y="2863762"/>
              <a:ext cx="1505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uadroTexto 55"/>
            <p:cNvSpPr txBox="1"/>
            <p:nvPr/>
          </p:nvSpPr>
          <p:spPr>
            <a:xfrm>
              <a:off x="7186918" y="2587474"/>
              <a:ext cx="1614820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 smtClean="0">
                  <a:latin typeface="Gill Sans MT Pro Light" panose="020B0302020104020203" pitchFamily="34" charset="0"/>
                </a:rPr>
                <a:t>Proyectos Formulados pendientes de ejecución</a:t>
              </a:r>
              <a:endParaRPr lang="es-CO" sz="1050" dirty="0">
                <a:latin typeface="Gill Sans MT Pro Light" panose="020B0302020104020203" pitchFamily="34" charset="0"/>
              </a:endParaRPr>
            </a:p>
          </p:txBody>
        </p:sp>
        <p:cxnSp>
          <p:nvCxnSpPr>
            <p:cNvPr id="57" name="Conector recto de flecha 56"/>
            <p:cNvCxnSpPr/>
            <p:nvPr/>
          </p:nvCxnSpPr>
          <p:spPr>
            <a:xfrm>
              <a:off x="7031995" y="2195205"/>
              <a:ext cx="1505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uadroTexto 57"/>
            <p:cNvSpPr txBox="1"/>
            <p:nvPr/>
          </p:nvSpPr>
          <p:spPr>
            <a:xfrm>
              <a:off x="7192706" y="3705675"/>
              <a:ext cx="1609031" cy="5770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O" sz="1050" dirty="0" smtClean="0">
                  <a:latin typeface="Gill Sans MT Pro Light" panose="020B0302020104020203" pitchFamily="34" charset="0"/>
                </a:rPr>
                <a:t>Proyectos Priorizados en el marco de los Planes Municipales</a:t>
              </a:r>
            </a:p>
          </p:txBody>
        </p:sp>
        <p:cxnSp>
          <p:nvCxnSpPr>
            <p:cNvPr id="59" name="Conector recto de flecha 58"/>
            <p:cNvCxnSpPr/>
            <p:nvPr/>
          </p:nvCxnSpPr>
          <p:spPr>
            <a:xfrm>
              <a:off x="7053177" y="3897377"/>
              <a:ext cx="1505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59"/>
            <p:cNvSpPr txBox="1"/>
            <p:nvPr/>
          </p:nvSpPr>
          <p:spPr>
            <a:xfrm>
              <a:off x="7192706" y="3251195"/>
              <a:ext cx="1609031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 smtClean="0">
                  <a:latin typeface="Gill Sans MT Pro Light" panose="020B0302020104020203" pitchFamily="34" charset="0"/>
                </a:rPr>
                <a:t>Planes Municipales</a:t>
              </a:r>
            </a:p>
          </p:txBody>
        </p:sp>
        <p:cxnSp>
          <p:nvCxnSpPr>
            <p:cNvPr id="61" name="Conector recto de flecha 60"/>
            <p:cNvCxnSpPr/>
            <p:nvPr/>
          </p:nvCxnSpPr>
          <p:spPr>
            <a:xfrm>
              <a:off x="7053177" y="3442897"/>
              <a:ext cx="1505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5 CuadroTexto"/>
          <p:cNvSpPr txBox="1"/>
          <p:nvPr/>
        </p:nvSpPr>
        <p:spPr>
          <a:xfrm>
            <a:off x="149570" y="908720"/>
            <a:ext cx="2213374" cy="523220"/>
          </a:xfrm>
          <a:prstGeom prst="rect">
            <a:avLst/>
          </a:prstGeom>
          <a:solidFill>
            <a:srgbClr val="0944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Gill Sans MT Pro Light" panose="020B0302020104020203" pitchFamily="34" charset="0"/>
                <a:ea typeface="+mj-ea"/>
                <a:cs typeface="+mj-cs"/>
              </a:rPr>
              <a:t>342 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Gill Sans MT Pro Light" panose="020B0302020104020203" pitchFamily="34" charset="0"/>
                <a:ea typeface="+mj-ea"/>
                <a:cs typeface="+mj-cs"/>
              </a:rPr>
              <a:t>Proyectos Formulados</a:t>
            </a:r>
            <a:endParaRPr lang="es-CO" sz="1400" b="1" dirty="0">
              <a:solidFill>
                <a:schemeClr val="bg1"/>
              </a:solidFill>
              <a:latin typeface="Gill Sans MT Pro Light" panose="020B0302020104020203" pitchFamily="34" charset="0"/>
              <a:ea typeface="+mj-ea"/>
              <a:cs typeface="+mj-cs"/>
            </a:endParaRPr>
          </a:p>
        </p:txBody>
      </p:sp>
      <p:sp>
        <p:nvSpPr>
          <p:cNvPr id="64" name="18 CuadroTexto"/>
          <p:cNvSpPr txBox="1"/>
          <p:nvPr/>
        </p:nvSpPr>
        <p:spPr>
          <a:xfrm>
            <a:off x="5214040" y="908720"/>
            <a:ext cx="1694497" cy="530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3">
                    <a:lumMod val="75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118</a:t>
            </a:r>
          </a:p>
          <a:p>
            <a:pPr algn="ctr"/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rPr>
              <a:t>Proyectos </a:t>
            </a:r>
            <a:r>
              <a:rPr lang="es-CO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rPr>
              <a:t>de Mejoramiento</a:t>
            </a:r>
          </a:p>
        </p:txBody>
      </p:sp>
      <p:sp>
        <p:nvSpPr>
          <p:cNvPr id="66" name="18 CuadroTexto"/>
          <p:cNvSpPr txBox="1"/>
          <p:nvPr/>
        </p:nvSpPr>
        <p:spPr>
          <a:xfrm>
            <a:off x="3177418" y="921343"/>
            <a:ext cx="169449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3">
                    <a:lumMod val="75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197</a:t>
            </a:r>
          </a:p>
          <a:p>
            <a:pPr algn="ctr"/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rPr>
              <a:t>Proyectos </a:t>
            </a:r>
            <a:r>
              <a:rPr lang="es-CO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rPr>
              <a:t>de Vivienda Nueva</a:t>
            </a:r>
          </a:p>
        </p:txBody>
      </p:sp>
      <p:sp>
        <p:nvSpPr>
          <p:cNvPr id="67" name="18 CuadroTexto"/>
          <p:cNvSpPr txBox="1"/>
          <p:nvPr/>
        </p:nvSpPr>
        <p:spPr>
          <a:xfrm>
            <a:off x="7203727" y="940648"/>
            <a:ext cx="1694497" cy="530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3">
                    <a:lumMod val="75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rPr>
              <a:t>27</a:t>
            </a:r>
          </a:p>
          <a:p>
            <a:pPr algn="ctr"/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rPr>
              <a:t>Proyectos </a:t>
            </a:r>
            <a:r>
              <a:rPr lang="es-CO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rPr>
              <a:t>de Hábitat</a:t>
            </a:r>
          </a:p>
        </p:txBody>
      </p:sp>
      <p:cxnSp>
        <p:nvCxnSpPr>
          <p:cNvPr id="2052" name="Conector recto de flecha 2051"/>
          <p:cNvCxnSpPr>
            <a:stCxn id="63" idx="3"/>
          </p:cNvCxnSpPr>
          <p:nvPr/>
        </p:nvCxnSpPr>
        <p:spPr>
          <a:xfrm flipV="1">
            <a:off x="2362944" y="1167668"/>
            <a:ext cx="680070" cy="2662"/>
          </a:xfrm>
          <a:prstGeom prst="straightConnector1">
            <a:avLst/>
          </a:prstGeom>
          <a:ln w="28575">
            <a:solidFill>
              <a:srgbClr val="0944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 1"/>
          <p:cNvSpPr/>
          <p:nvPr/>
        </p:nvSpPr>
        <p:spPr>
          <a:xfrm>
            <a:off x="0" y="1544090"/>
            <a:ext cx="2946441" cy="3109046"/>
          </a:xfrm>
          <a:prstGeom prst="rect">
            <a:avLst/>
          </a:prstGeom>
          <a:solidFill>
            <a:schemeClr val="accent3">
              <a:lumMod val="20000"/>
              <a:lumOff val="80000"/>
              <a:alpha val="24000"/>
            </a:schemeClr>
          </a:solidFill>
        </p:spPr>
        <p:txBody>
          <a:bodyPr vert="horz" lIns="103644" tIns="51822" rIns="103644" bIns="51822" rtlCol="0" anchor="t">
            <a:noAutofit/>
          </a:bodyPr>
          <a:lstStyle/>
          <a:p>
            <a:pPr algn="ctr">
              <a:spcBef>
                <a:spcPct val="0"/>
              </a:spcBef>
            </a:pPr>
            <a:endParaRPr lang="es-CO" sz="170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91" name="1 Título"/>
          <p:cNvSpPr txBox="1">
            <a:spLocks/>
          </p:cNvSpPr>
          <p:nvPr/>
        </p:nvSpPr>
        <p:spPr>
          <a:xfrm>
            <a:off x="103516" y="1538573"/>
            <a:ext cx="3190360" cy="2855621"/>
          </a:xfrm>
          <a:prstGeom prst="rect">
            <a:avLst/>
          </a:prstGeom>
        </p:spPr>
        <p:txBody>
          <a:bodyPr vert="horz" lIns="103644" tIns="51822" rIns="103644" bIns="51822" rtlCol="0" anchor="t">
            <a:noAutofit/>
          </a:bodyPr>
          <a:lstStyle>
            <a:lvl1pPr algn="ctr" defTabSz="1123523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000" b="1" dirty="0" smtClean="0">
                <a:solidFill>
                  <a:srgbClr val="094425"/>
                </a:solidFill>
                <a:latin typeface="Arial Narrow" panose="020B0606020202030204" pitchFamily="34" charset="0"/>
              </a:rPr>
              <a:t>PROGRAMAS</a:t>
            </a:r>
            <a:endParaRPr lang="es-CO" sz="1100" b="1" dirty="0">
              <a:latin typeface="Arial Narrow" panose="020B0606020202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Vivienda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Gratuita</a:t>
            </a: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Acuerdos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Públicos 2013</a:t>
            </a: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Convocatoria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 Formulación y </a:t>
            </a:r>
            <a:endParaRPr lang="es-CO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Estructuración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2012</a:t>
            </a: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Convocatoria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 Formulación y </a:t>
            </a: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Estructuración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2013</a:t>
            </a: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Regalías Regionales</a:t>
            </a: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Convocatorias Banco Agrario</a:t>
            </a: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ANSPE</a:t>
            </a:r>
            <a:endParaRPr lang="es-CO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Acuerdos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Públicos 2014</a:t>
            </a: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Proyectos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 Municipios</a:t>
            </a:r>
          </a:p>
          <a:p>
            <a:pPr algn="l">
              <a:lnSpc>
                <a:spcPct val="150000"/>
              </a:lnSpc>
            </a:pPr>
            <a:r>
              <a:rPr lang="es-CO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Consolidación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Territorial</a:t>
            </a:r>
          </a:p>
          <a:p>
            <a:pPr algn="l">
              <a:lnSpc>
                <a:spcPct val="150000"/>
              </a:lnSpc>
            </a:pPr>
            <a:endParaRPr lang="es-CO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6" name="Imagen 20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8" y="4634588"/>
            <a:ext cx="1600787" cy="2223123"/>
          </a:xfrm>
          <a:prstGeom prst="rect">
            <a:avLst/>
          </a:prstGeom>
        </p:spPr>
      </p:pic>
      <p:pic>
        <p:nvPicPr>
          <p:cNvPr id="2058" name="Imagen 2057"/>
          <p:cNvPicPr>
            <a:picLocks noChangeAspect="1"/>
          </p:cNvPicPr>
          <p:nvPr/>
        </p:nvPicPr>
        <p:blipFill rotWithShape="1">
          <a:blip r:embed="rId4"/>
          <a:srcRect r="18977"/>
          <a:stretch/>
        </p:blipFill>
        <p:spPr>
          <a:xfrm>
            <a:off x="1738085" y="4648146"/>
            <a:ext cx="2311176" cy="2209565"/>
          </a:xfrm>
          <a:prstGeom prst="rect">
            <a:avLst/>
          </a:prstGeom>
        </p:spPr>
      </p:pic>
      <p:pic>
        <p:nvPicPr>
          <p:cNvPr id="2059" name="Imagen 2058"/>
          <p:cNvPicPr>
            <a:picLocks noChangeAspect="1"/>
          </p:cNvPicPr>
          <p:nvPr/>
        </p:nvPicPr>
        <p:blipFill rotWithShape="1">
          <a:blip r:embed="rId5"/>
          <a:srcRect r="11567"/>
          <a:stretch/>
        </p:blipFill>
        <p:spPr>
          <a:xfrm>
            <a:off x="4131610" y="4648146"/>
            <a:ext cx="2161369" cy="2233255"/>
          </a:xfrm>
          <a:prstGeom prst="rect">
            <a:avLst/>
          </a:prstGeom>
        </p:spPr>
      </p:pic>
      <p:pic>
        <p:nvPicPr>
          <p:cNvPr id="2061" name="Imagen 2060"/>
          <p:cNvPicPr>
            <a:picLocks noChangeAspect="1"/>
          </p:cNvPicPr>
          <p:nvPr/>
        </p:nvPicPr>
        <p:blipFill rotWithShape="1">
          <a:blip r:embed="rId6"/>
          <a:srcRect r="22994"/>
          <a:stretch/>
        </p:blipFill>
        <p:spPr>
          <a:xfrm>
            <a:off x="6397018" y="4661969"/>
            <a:ext cx="2718161" cy="22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36103"/>
            <a:ext cx="9147233" cy="6599035"/>
            <a:chOff x="0" y="36103"/>
            <a:chExt cx="9147233" cy="659903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7"/>
            <a:stretch/>
          </p:blipFill>
          <p:spPr>
            <a:xfrm>
              <a:off x="6857288" y="908720"/>
              <a:ext cx="2289945" cy="180174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566" y="924492"/>
              <a:ext cx="2367155" cy="1785968"/>
            </a:xfrm>
            <a:prstGeom prst="rect">
              <a:avLst/>
            </a:prstGeom>
          </p:spPr>
        </p:pic>
        <p:sp>
          <p:nvSpPr>
            <p:cNvPr id="6" name="13 Rectángulo"/>
            <p:cNvSpPr/>
            <p:nvPr/>
          </p:nvSpPr>
          <p:spPr>
            <a:xfrm>
              <a:off x="0" y="173252"/>
              <a:ext cx="7812360" cy="6068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BANCO DE TIPOLOGÍAS</a:t>
              </a:r>
              <a:endPara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11"/>
            <a:stretch/>
          </p:blipFill>
          <p:spPr bwMode="auto">
            <a:xfrm>
              <a:off x="7937780" y="36103"/>
              <a:ext cx="1026708" cy="728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5 CuadroTexto"/>
            <p:cNvSpPr txBox="1"/>
            <p:nvPr/>
          </p:nvSpPr>
          <p:spPr>
            <a:xfrm>
              <a:off x="9565" y="2330296"/>
              <a:ext cx="1637310" cy="738664"/>
            </a:xfrm>
            <a:prstGeom prst="rect">
              <a:avLst/>
            </a:prstGeom>
            <a:solidFill>
              <a:srgbClr val="D7E4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>
                  <a:latin typeface="Gill Sans MT Pro Light" panose="020B0302020104020203" pitchFamily="34" charset="0"/>
                  <a:ea typeface="+mj-ea"/>
                  <a:cs typeface="+mj-cs"/>
                </a:rPr>
                <a:t>34 Tipologías </a:t>
              </a:r>
            </a:p>
            <a:p>
              <a:pPr algn="ctr"/>
              <a:r>
                <a:rPr lang="es-CO" sz="1400" b="1" dirty="0" smtClean="0">
                  <a:latin typeface="Gill Sans MT Pro Light" panose="020B0302020104020203" pitchFamily="34" charset="0"/>
                  <a:ea typeface="+mj-ea"/>
                  <a:cs typeface="+mj-cs"/>
                </a:rPr>
                <a:t>+</a:t>
              </a:r>
            </a:p>
            <a:p>
              <a:pPr algn="ctr"/>
              <a:r>
                <a:rPr lang="es-CO" sz="1400" b="1" dirty="0" smtClean="0">
                  <a:latin typeface="Gill Sans MT Pro Light" panose="020B0302020104020203" pitchFamily="34" charset="0"/>
                  <a:ea typeface="+mj-ea"/>
                  <a:cs typeface="+mj-cs"/>
                </a:rPr>
                <a:t>1 Manual</a:t>
              </a:r>
            </a:p>
          </p:txBody>
        </p:sp>
        <p:sp>
          <p:nvSpPr>
            <p:cNvPr id="9" name="18 CuadroTexto"/>
            <p:cNvSpPr txBox="1"/>
            <p:nvPr/>
          </p:nvSpPr>
          <p:spPr>
            <a:xfrm>
              <a:off x="2476246" y="1440593"/>
              <a:ext cx="1694497" cy="5309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800" b="1" dirty="0">
                  <a:solidFill>
                    <a:schemeClr val="accent3">
                      <a:lumMod val="75000"/>
                    </a:schemeClr>
                  </a:solidFill>
                  <a:latin typeface="Gill Sans MT Pro Light" panose="020B0302020104020203" pitchFamily="34" charset="0"/>
                  <a:ea typeface="+mj-ea"/>
                  <a:cs typeface="+mj-cs"/>
                </a:rPr>
                <a:t>3</a:t>
              </a:r>
              <a:endParaRPr lang="es-CO" sz="1800" b="1" dirty="0" smtClean="0">
                <a:solidFill>
                  <a:schemeClr val="accent3">
                    <a:lumMod val="75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endParaRPr>
            </a:p>
            <a:p>
              <a:pPr algn="ctr"/>
              <a:r>
                <a:rPr lang="es-C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 Pro Light" panose="020B0302020104020203" pitchFamily="34" charset="0"/>
                </a:rPr>
                <a:t>Prototipos de Mejoramiento</a:t>
              </a:r>
            </a:p>
          </p:txBody>
        </p:sp>
        <p:cxnSp>
          <p:nvCxnSpPr>
            <p:cNvPr id="10" name="Conector recto de flecha 9"/>
            <p:cNvCxnSpPr>
              <a:stCxn id="8" idx="3"/>
              <a:endCxn id="9" idx="1"/>
            </p:cNvCxnSpPr>
            <p:nvPr/>
          </p:nvCxnSpPr>
          <p:spPr>
            <a:xfrm flipV="1">
              <a:off x="1646875" y="1706051"/>
              <a:ext cx="829371" cy="993577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8 CuadroTexto"/>
            <p:cNvSpPr txBox="1"/>
            <p:nvPr/>
          </p:nvSpPr>
          <p:spPr>
            <a:xfrm>
              <a:off x="2471235" y="2366550"/>
              <a:ext cx="1694497" cy="5309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chemeClr val="accent3">
                      <a:lumMod val="75000"/>
                    </a:schemeClr>
                  </a:solidFill>
                  <a:latin typeface="Gill Sans MT Pro Light" panose="020B0302020104020203" pitchFamily="34" charset="0"/>
                  <a:ea typeface="+mj-ea"/>
                  <a:cs typeface="+mj-cs"/>
                </a:rPr>
                <a:t>31</a:t>
              </a:r>
              <a:endParaRPr lang="es-CO" sz="1800" b="1" dirty="0" smtClean="0">
                <a:solidFill>
                  <a:schemeClr val="accent3">
                    <a:lumMod val="75000"/>
                  </a:schemeClr>
                </a:solidFill>
                <a:latin typeface="Gill Sans MT Pro Light" panose="020B0302020104020203" pitchFamily="34" charset="0"/>
                <a:ea typeface="+mj-ea"/>
                <a:cs typeface="+mj-cs"/>
              </a:endParaRPr>
            </a:p>
            <a:p>
              <a:pPr algn="ctr"/>
              <a:r>
                <a:rPr lang="es-C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 Pro Light" panose="020B0302020104020203" pitchFamily="34" charset="0"/>
                </a:rPr>
                <a:t>Prototipos</a:t>
              </a:r>
              <a:r>
                <a:rPr lang="es-C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 Pro Light" panose="020B0302020104020203" pitchFamily="34" charset="0"/>
                </a:rPr>
                <a:t> de Vivienda Nueva</a:t>
              </a:r>
            </a:p>
          </p:txBody>
        </p:sp>
        <p:sp>
          <p:nvSpPr>
            <p:cNvPr id="12" name="18 CuadroTexto"/>
            <p:cNvSpPr txBox="1"/>
            <p:nvPr/>
          </p:nvSpPr>
          <p:spPr>
            <a:xfrm>
              <a:off x="2471236" y="3521172"/>
              <a:ext cx="1694497" cy="5309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800" b="1" dirty="0" smtClean="0">
                  <a:solidFill>
                    <a:schemeClr val="accent3">
                      <a:lumMod val="75000"/>
                    </a:schemeClr>
                  </a:solidFill>
                  <a:latin typeface="Gill Sans MT Pro Light" panose="020B0302020104020203" pitchFamily="34" charset="0"/>
                  <a:ea typeface="+mj-ea"/>
                  <a:cs typeface="+mj-cs"/>
                </a:rPr>
                <a:t>1</a:t>
              </a:r>
            </a:p>
            <a:p>
              <a:pPr algn="ctr"/>
              <a:r>
                <a:rPr lang="es-C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 Pro Light" panose="020B0302020104020203" pitchFamily="34" charset="0"/>
                </a:rPr>
                <a:t>Cartilla de Buenas Prácticas</a:t>
              </a:r>
            </a:p>
          </p:txBody>
        </p:sp>
        <p:cxnSp>
          <p:nvCxnSpPr>
            <p:cNvPr id="13" name="Conector recto de flecha 12"/>
            <p:cNvCxnSpPr>
              <a:stCxn id="8" idx="3"/>
              <a:endCxn id="11" idx="1"/>
            </p:cNvCxnSpPr>
            <p:nvPr/>
          </p:nvCxnSpPr>
          <p:spPr>
            <a:xfrm flipV="1">
              <a:off x="1646875" y="2632008"/>
              <a:ext cx="824360" cy="6762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>
              <a:stCxn id="8" idx="3"/>
              <a:endCxn id="12" idx="1"/>
            </p:cNvCxnSpPr>
            <p:nvPr/>
          </p:nvCxnSpPr>
          <p:spPr>
            <a:xfrm>
              <a:off x="1646875" y="2699628"/>
              <a:ext cx="824361" cy="1087002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bject 31"/>
            <p:cNvSpPr/>
            <p:nvPr/>
          </p:nvSpPr>
          <p:spPr>
            <a:xfrm>
              <a:off x="4429566" y="2889709"/>
              <a:ext cx="2367155" cy="1654884"/>
            </a:xfrm>
            <a:prstGeom prst="rect">
              <a:avLst/>
            </a:prstGeom>
            <a:blipFill>
              <a:blip r:embed="rId5" cstate="print"/>
              <a:srcRect/>
              <a:stretch>
                <a:fillRect l="-16942" t="-3306" r="1" b="-5366"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pic>
          <p:nvPicPr>
            <p:cNvPr id="28" name="Picture 4" descr="https://fbcdn-sphotos-h-a.akamaihd.net/hphotos-ak-xpf1/v/t1.0-9/s720x720/11745863_992520277482510_82396366737609979_n.jpg?oh=f750c608ce16eff0822da06af55b7e58&amp;oe=566F5379&amp;__gda__=1450309665_b5a1b60c82af84cae0d0d5a95a674af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288" y="2839086"/>
              <a:ext cx="2286712" cy="1705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4" r="7515"/>
            <a:stretch/>
          </p:blipFill>
          <p:spPr>
            <a:xfrm>
              <a:off x="6857289" y="4699415"/>
              <a:ext cx="2286712" cy="1912682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6"/>
            <a:stretch/>
          </p:blipFill>
          <p:spPr>
            <a:xfrm>
              <a:off x="4429565" y="4695679"/>
              <a:ext cx="2367155" cy="1916418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4" r="7769"/>
            <a:stretch/>
          </p:blipFill>
          <p:spPr>
            <a:xfrm>
              <a:off x="2082511" y="4712588"/>
              <a:ext cx="2088232" cy="1922550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2"/>
            <a:stretch/>
          </p:blipFill>
          <p:spPr>
            <a:xfrm>
              <a:off x="9565" y="4712588"/>
              <a:ext cx="2009597" cy="1915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3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9" t="7599" r="4527"/>
          <a:stretch/>
        </p:blipFill>
        <p:spPr bwMode="auto">
          <a:xfrm>
            <a:off x="6156176" y="1816925"/>
            <a:ext cx="2987825" cy="50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 bwMode="auto">
          <a:xfrm>
            <a:off x="6736901" y="116633"/>
            <a:ext cx="175338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0" y="404664"/>
            <a:ext cx="6156176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9 Rectángulo"/>
          <p:cNvSpPr/>
          <p:nvPr/>
        </p:nvSpPr>
        <p:spPr>
          <a:xfrm>
            <a:off x="6083186" y="6497961"/>
            <a:ext cx="3060815" cy="3600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156176" y="6497961"/>
            <a:ext cx="298782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Gill Sans MT Pro Book" pitchFamily="34" charset="0"/>
              </a:rPr>
              <a:t>San </a:t>
            </a:r>
            <a:r>
              <a:rPr lang="es-CO" sz="1800" b="1" i="1" dirty="0" smtClean="0">
                <a:solidFill>
                  <a:schemeClr val="bg1">
                    <a:lumMod val="50000"/>
                  </a:schemeClr>
                </a:solidFill>
                <a:latin typeface="Gill Sans MT Pro Book" pitchFamily="34" charset="0"/>
              </a:rPr>
              <a:t>Juan de </a:t>
            </a:r>
            <a:r>
              <a:rPr lang="es-CO" sz="1800" b="1" i="1" dirty="0" err="1" smtClean="0">
                <a:solidFill>
                  <a:schemeClr val="bg1">
                    <a:lumMod val="50000"/>
                  </a:schemeClr>
                </a:solidFill>
                <a:latin typeface="Gill Sans MT Pro Book" pitchFamily="34" charset="0"/>
              </a:rPr>
              <a:t>urabá</a:t>
            </a:r>
            <a:endParaRPr lang="es-CO" sz="1800" b="1" i="1" dirty="0">
              <a:solidFill>
                <a:schemeClr val="bg1">
                  <a:lumMod val="50000"/>
                </a:schemeClr>
              </a:solidFill>
              <a:latin typeface="Gill Sans MT Pro Book" pitchFamily="34" charset="0"/>
            </a:endParaRPr>
          </a:p>
        </p:txBody>
      </p:sp>
      <p:sp>
        <p:nvSpPr>
          <p:cNvPr id="9" name="11 CuadroTexto"/>
          <p:cNvSpPr txBox="1"/>
          <p:nvPr/>
        </p:nvSpPr>
        <p:spPr>
          <a:xfrm>
            <a:off x="960748" y="2060848"/>
            <a:ext cx="51224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PRESENTACIÓN DE LOS ASISTENTES</a:t>
            </a:r>
          </a:p>
          <a:p>
            <a:pPr algn="just"/>
            <a:endParaRPr lang="es-CO" sz="1400" dirty="0" smtClean="0">
              <a:solidFill>
                <a:schemeClr val="bg1">
                  <a:lumMod val="50000"/>
                </a:schemeClr>
              </a:solidFill>
              <a:latin typeface="Gill Sans MT Pro Light" pitchFamily="34" charset="0"/>
            </a:endParaRPr>
          </a:p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GOBIERNO EN LÍNEA Y SISTEMAS</a:t>
            </a:r>
          </a:p>
          <a:p>
            <a:pPr algn="just"/>
            <a:endParaRPr lang="es-CO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SEGUIMIENTO AL BANCO DE PROYECTOS</a:t>
            </a:r>
          </a:p>
          <a:p>
            <a:pPr algn="just"/>
            <a:endParaRPr lang="es-CO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CONTROL DE LA GESTIÓN</a:t>
            </a:r>
          </a:p>
          <a:p>
            <a:pPr algn="just"/>
            <a:endParaRPr lang="es-CO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TRANSPARENCIA, PARTICIPACIÓN Y SERVICIO AL CIUDADANO</a:t>
            </a:r>
          </a:p>
          <a:p>
            <a:pPr algn="just"/>
            <a:endParaRPr lang="es-CO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PREGUNTAS Y OBSERVACIONES</a:t>
            </a:r>
          </a:p>
          <a:p>
            <a:pPr algn="just"/>
            <a:endParaRPr lang="es-CO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just"/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FIRMA DEL ACTA</a:t>
            </a:r>
          </a:p>
        </p:txBody>
      </p:sp>
      <p:sp>
        <p:nvSpPr>
          <p:cNvPr id="10" name="12 CuadroTexto"/>
          <p:cNvSpPr txBox="1"/>
          <p:nvPr/>
        </p:nvSpPr>
        <p:spPr>
          <a:xfrm>
            <a:off x="755576" y="1916832"/>
            <a:ext cx="396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1.</a:t>
            </a:r>
          </a:p>
          <a:p>
            <a:pPr>
              <a:lnSpc>
                <a:spcPct val="200000"/>
              </a:lnSpc>
            </a:pPr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2.</a:t>
            </a:r>
          </a:p>
          <a:p>
            <a:pPr>
              <a:lnSpc>
                <a:spcPct val="200000"/>
              </a:lnSpc>
            </a:pPr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3.</a:t>
            </a:r>
          </a:p>
          <a:p>
            <a:pPr>
              <a:lnSpc>
                <a:spcPct val="200000"/>
              </a:lnSpc>
            </a:pPr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4.</a:t>
            </a:r>
          </a:p>
          <a:p>
            <a:pPr>
              <a:lnSpc>
                <a:spcPct val="200000"/>
              </a:lnSpc>
            </a:pPr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5.</a:t>
            </a:r>
          </a:p>
          <a:p>
            <a:pPr>
              <a:lnSpc>
                <a:spcPct val="200000"/>
              </a:lnSpc>
            </a:pPr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6.</a:t>
            </a:r>
          </a:p>
          <a:p>
            <a:pPr>
              <a:lnSpc>
                <a:spcPct val="200000"/>
              </a:lnSpc>
            </a:pPr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Gill Sans MT Pro Light" pitchFamily="34" charset="0"/>
              </a:rPr>
              <a:t>7.</a:t>
            </a:r>
          </a:p>
          <a:p>
            <a:pPr>
              <a:lnSpc>
                <a:spcPct val="200000"/>
              </a:lnSpc>
            </a:pPr>
            <a:endParaRPr lang="es-CO" sz="1400" b="1" dirty="0">
              <a:solidFill>
                <a:schemeClr val="bg1">
                  <a:lumMod val="50000"/>
                </a:schemeClr>
              </a:solidFill>
              <a:latin typeface="Gill Sans MT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0 Rectángulo"/>
          <p:cNvSpPr/>
          <p:nvPr/>
        </p:nvSpPr>
        <p:spPr>
          <a:xfrm>
            <a:off x="0" y="6453336"/>
            <a:ext cx="9144000" cy="432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7" name="Picture 6" descr="LOGO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7"/>
          <a:stretch/>
        </p:blipFill>
        <p:spPr>
          <a:xfrm>
            <a:off x="7380312" y="3789040"/>
            <a:ext cx="1589856" cy="2996214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00708" y="2132856"/>
            <a:ext cx="8142584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dirty="0" smtClean="0">
                <a:solidFill>
                  <a:srgbClr val="159749"/>
                </a:solidFill>
                <a:latin typeface="Arial Narrow"/>
                <a:cs typeface="Arial Narrow"/>
              </a:rPr>
              <a:t>CONTROL DE LA GESTIÓN</a:t>
            </a:r>
          </a:p>
        </p:txBody>
      </p:sp>
    </p:spTree>
    <p:extLst>
      <p:ext uri="{BB962C8B-B14F-4D97-AF65-F5344CB8AC3E}">
        <p14:creationId xmlns:p14="http://schemas.microsoft.com/office/powerpoint/2010/main" val="26544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ENTIDADES DE CONTROL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83323"/>
              </p:ext>
            </p:extLst>
          </p:nvPr>
        </p:nvGraphicFramePr>
        <p:xfrm>
          <a:off x="551341" y="1927349"/>
          <a:ext cx="7992888" cy="2531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2990"/>
                <a:gridCol w="1177330"/>
                <a:gridCol w="5112568"/>
              </a:tblGrid>
              <a:tr h="323568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TIPO DE HALLAZGO</a:t>
                      </a:r>
                      <a:endParaRPr lang="es-CO" sz="1400" dirty="0"/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CANTIDAD</a:t>
                      </a:r>
                      <a:endParaRPr lang="es-CO" sz="1400" dirty="0"/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OBSERVACIONES</a:t>
                      </a:r>
                      <a:endParaRPr lang="es-CO" sz="1400" dirty="0"/>
                    </a:p>
                  </a:txBody>
                  <a:tcPr>
                    <a:solidFill>
                      <a:srgbClr val="094426"/>
                    </a:solidFill>
                  </a:tcPr>
                </a:tc>
              </a:tr>
              <a:tr h="396512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1. Administrativos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45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Fallas en los procedimientos –fallas técnicas en las obras</a:t>
                      </a:r>
                      <a:endParaRPr lang="es-CO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2. Disciplinarios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32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Etapa de legalización y ejecución incompleta</a:t>
                      </a:r>
                      <a:endParaRPr lang="es-CO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3. Penales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3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Presunto detrimentos- Destinación diferente-Desviación de poder</a:t>
                      </a:r>
                      <a:endParaRPr lang="es-CO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4. Control de Advertencia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56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Presunto </a:t>
                      </a:r>
                      <a:r>
                        <a:rPr lang="es-CO" sz="1200" baseline="0" dirty="0" smtClean="0"/>
                        <a:t>detrimento  patrimonial</a:t>
                      </a:r>
                      <a:endParaRPr lang="es-CO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5. Fiscales-Obra Pública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56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Presunto </a:t>
                      </a:r>
                      <a:r>
                        <a:rPr lang="es-CO" sz="1200" baseline="0" dirty="0" smtClean="0"/>
                        <a:t>detrimento  patrimonial</a:t>
                      </a:r>
                      <a:endParaRPr lang="es-CO" sz="1200" dirty="0"/>
                    </a:p>
                  </a:txBody>
                  <a:tcPr/>
                </a:tc>
              </a:tr>
              <a:tr h="266791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TOTALES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136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5 CuadroTexto"/>
          <p:cNvSpPr txBox="1"/>
          <p:nvPr/>
        </p:nvSpPr>
        <p:spPr>
          <a:xfrm>
            <a:off x="611560" y="1184444"/>
            <a:ext cx="4447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latin typeface="Gill Sans MT Pro Medium" panose="020B0602020104020203" pitchFamily="34" charset="0"/>
              </a:rPr>
              <a:t>AUDITORIA</a:t>
            </a:r>
            <a:r>
              <a:rPr lang="es-CO" sz="1400" b="1" dirty="0" smtClean="0">
                <a:latin typeface="Gill Sans MT Pro Medium" panose="020B0602020104020203" pitchFamily="34" charset="0"/>
              </a:rPr>
              <a:t> INTEGRAL 2012 – VIGENCIA 2011</a:t>
            </a:r>
            <a:endParaRPr lang="es-CO" sz="1400" b="1" dirty="0">
              <a:latin typeface="Gill Sans MT Pro Medium" panose="020B0602020104020203" pitchFamily="34" charset="0"/>
            </a:endParaRPr>
          </a:p>
        </p:txBody>
      </p:sp>
      <p:sp>
        <p:nvSpPr>
          <p:cNvPr id="21" name="2 CuadroTexto"/>
          <p:cNvSpPr txBox="1"/>
          <p:nvPr/>
        </p:nvSpPr>
        <p:spPr>
          <a:xfrm>
            <a:off x="580753" y="5013176"/>
            <a:ext cx="582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Gill Sans MT Pro Light" panose="020B0302020104020203" pitchFamily="34" charset="0"/>
              </a:rPr>
              <a:t>Se llega con un plan de mejoramiento de 161-Fenece la cuenta</a:t>
            </a:r>
            <a:endParaRPr lang="es-CO" dirty="0">
              <a:latin typeface="Gill Sans MT Pro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ENTIDADES DE CONTROL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05040"/>
              </p:ext>
            </p:extLst>
          </p:nvPr>
        </p:nvGraphicFramePr>
        <p:xfrm>
          <a:off x="539552" y="1700808"/>
          <a:ext cx="7920880" cy="23182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6543"/>
                <a:gridCol w="2189478"/>
                <a:gridCol w="3304859"/>
              </a:tblGrid>
              <a:tr h="3066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 DE HALLAZGO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CANTIDAD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OBSERVACIONES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</a:tr>
              <a:tr h="459920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Gill Sans MT Pro Light" panose="020B0302020104020203" pitchFamily="34" charset="0"/>
                        </a:rPr>
                        <a:t>1. Administrativos</a:t>
                      </a:r>
                      <a:endParaRPr lang="es-CO" sz="16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Gill Sans MT Pro Light" panose="020B0302020104020203" pitchFamily="34" charset="0"/>
                        </a:rPr>
                        <a:t>21</a:t>
                      </a:r>
                      <a:endParaRPr lang="es-CO" sz="16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Se aclararon y justificaron las respuestas</a:t>
                      </a:r>
                      <a:r>
                        <a:rPr lang="es-CO" sz="1400" baseline="0" dirty="0" smtClean="0">
                          <a:latin typeface="Gill Sans MT Pro Light" panose="020B0302020104020203" pitchFamily="34" charset="0"/>
                        </a:rPr>
                        <a:t> en el informe anexo al Plan de mejoramiento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459920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Gill Sans MT Pro Light" panose="020B0302020104020203" pitchFamily="34" charset="0"/>
                        </a:rPr>
                        <a:t>2. Disciplinarios</a:t>
                      </a:r>
                      <a:endParaRPr lang="es-CO" sz="16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Gill Sans MT Pro Light" panose="020B0302020104020203" pitchFamily="34" charset="0"/>
                        </a:rPr>
                        <a:t>1</a:t>
                      </a:r>
                      <a:endParaRPr lang="es-CO" sz="16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Convenio de Cofinanciación 2007-Belmira, se</a:t>
                      </a:r>
                      <a:r>
                        <a:rPr lang="es-CO" sz="1400" baseline="0" dirty="0" smtClean="0">
                          <a:latin typeface="Gill Sans MT Pro Light" panose="020B0302020104020203" pitchFamily="34" charset="0"/>
                        </a:rPr>
                        <a:t> dio respuesta </a:t>
                      </a:r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en el plan de mejoramiento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597896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Gill Sans MT Pro Light" panose="020B0302020104020203" pitchFamily="34" charset="0"/>
                        </a:rPr>
                        <a:t>3. Control de advertencia</a:t>
                      </a:r>
                      <a:endParaRPr lang="es-CO" sz="16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Gill Sans MT Pro Light" panose="020B0302020104020203" pitchFamily="34" charset="0"/>
                        </a:rPr>
                        <a:t>1</a:t>
                      </a:r>
                      <a:endParaRPr lang="es-CO" sz="16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Hallazgo No. 18 referente a Placas Conmemorativas</a:t>
                      </a:r>
                      <a:r>
                        <a:rPr lang="es-CO" sz="1200" baseline="0" dirty="0" smtClean="0">
                          <a:latin typeface="Gill Sans MT Pro Light" panose="020B0302020104020203" pitchFamily="34" charset="0"/>
                        </a:rPr>
                        <a:t> se dio respuesta y se adjuntaron anexos  para demostrar el cumplimiento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06613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Gill Sans MT Pro Light" panose="020B0302020104020203" pitchFamily="34" charset="0"/>
                        </a:rPr>
                        <a:t>TOTAL</a:t>
                      </a:r>
                      <a:endParaRPr lang="es-CO" sz="16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Gill Sans MT Pro Light" panose="020B0302020104020203" pitchFamily="34" charset="0"/>
                        </a:rPr>
                        <a:t>23</a:t>
                      </a:r>
                      <a:endParaRPr lang="es-CO" sz="16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487960" y="1060925"/>
            <a:ext cx="7345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600" b="1">
                <a:latin typeface="Gill Sans MT Pro Medium" panose="020B0602020104020203" pitchFamily="34" charset="0"/>
              </a:defRPr>
            </a:lvl1pPr>
          </a:lstStyle>
          <a:p>
            <a:r>
              <a:rPr lang="es-CO" dirty="0"/>
              <a:t>AUDITORIA INTEGRAL 2013– VIGENCIA 2012 – INFORME DEFINITIVO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611560" y="42210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Es de aclarar que para este momento  VIVA se encontraba en una época de planeación, solo para finales del 2012 y 2013 comienza la contratación.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644352" y="5229200"/>
            <a:ext cx="666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Se llega con un plan de mejoramiento de 150 hallazgos-Fenece la cuenta</a:t>
            </a:r>
          </a:p>
        </p:txBody>
      </p:sp>
    </p:spTree>
    <p:extLst>
      <p:ext uri="{BB962C8B-B14F-4D97-AF65-F5344CB8AC3E}">
        <p14:creationId xmlns:p14="http://schemas.microsoft.com/office/powerpoint/2010/main" val="40683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ENTIDADES DE CONTROL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08219"/>
              </p:ext>
            </p:extLst>
          </p:nvPr>
        </p:nvGraphicFramePr>
        <p:xfrm>
          <a:off x="539552" y="1379588"/>
          <a:ext cx="7848872" cy="872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2990"/>
                <a:gridCol w="1465362"/>
                <a:gridCol w="4680520"/>
              </a:tblGrid>
              <a:tr h="3235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 DE HALLAZGO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OBSERVACIONES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</a:tr>
              <a:tr h="253519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1. Administrativos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19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10 Fallas en los procedimientos contables - 9 Ejecución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266791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TOTALES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19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5 CuadroTexto"/>
          <p:cNvSpPr txBox="1"/>
          <p:nvPr/>
        </p:nvSpPr>
        <p:spPr>
          <a:xfrm>
            <a:off x="547342" y="934589"/>
            <a:ext cx="4888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600" b="1">
                <a:latin typeface="Gill Sans MT Pro Medium" panose="020B0602020104020203" pitchFamily="34" charset="0"/>
              </a:defRPr>
            </a:lvl1pPr>
          </a:lstStyle>
          <a:p>
            <a:r>
              <a:rPr lang="es-CO" dirty="0"/>
              <a:t>AUDITORIA INTEGRAL 2014 – VIGENCIA 2013</a:t>
            </a:r>
          </a:p>
        </p:txBody>
      </p:sp>
      <p:sp>
        <p:nvSpPr>
          <p:cNvPr id="11" name="1 CuadroTexto"/>
          <p:cNvSpPr txBox="1"/>
          <p:nvPr/>
        </p:nvSpPr>
        <p:spPr>
          <a:xfrm>
            <a:off x="539553" y="2612811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Gill Sans MT Pro Light" panose="020B0302020104020203" pitchFamily="34" charset="0"/>
              </a:defRPr>
            </a:lvl1pPr>
          </a:lstStyle>
          <a:p>
            <a:r>
              <a:rPr lang="es-CO" sz="1600" dirty="0"/>
              <a:t>Se llega con un plan de mejoramiento de 106 hallazgos y el nuevo plan de mejoramiento contiene 57 hallazgos –No fenece la cuenta</a:t>
            </a:r>
          </a:p>
          <a:p>
            <a:endParaRPr lang="es-CO" sz="1600" dirty="0"/>
          </a:p>
          <a:p>
            <a:endParaRPr lang="es-CO" sz="1600" dirty="0"/>
          </a:p>
        </p:txBody>
      </p:sp>
      <p:sp>
        <p:nvSpPr>
          <p:cNvPr id="12" name="2 CuadroTexto"/>
          <p:cNvSpPr txBox="1"/>
          <p:nvPr/>
        </p:nvSpPr>
        <p:spPr>
          <a:xfrm>
            <a:off x="583964" y="476735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13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45154"/>
              </p:ext>
            </p:extLst>
          </p:nvPr>
        </p:nvGraphicFramePr>
        <p:xfrm>
          <a:off x="583964" y="4051044"/>
          <a:ext cx="7848872" cy="1695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8190"/>
                <a:gridCol w="1530162"/>
                <a:gridCol w="4680520"/>
              </a:tblGrid>
              <a:tr h="4409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 DE HALLAZGO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OBSERVACIONES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</a:tr>
              <a:tr h="495997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1. Administrativos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16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1</a:t>
                      </a:r>
                      <a:r>
                        <a:rPr lang="es-CO" sz="1200" baseline="0" dirty="0" smtClean="0">
                          <a:latin typeface="Gill Sans MT Pro Light" panose="020B0302020104020203" pitchFamily="34" charset="0"/>
                        </a:rPr>
                        <a:t> Sedes educativas,  1 Ejecución, 3 Parques Educativos, 11   Procedimientos Contables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55462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2. Disciplinarios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1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Incumplimiento obligación SECOP en el ingreso de modificaciones y adiciones contractuales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01141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TOTALES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Gill Sans MT Pro Light" panose="020B0302020104020203" pitchFamily="34" charset="0"/>
                        </a:rPr>
                        <a:t>17</a:t>
                      </a:r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CO" sz="12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7 CuadroTexto"/>
          <p:cNvSpPr txBox="1"/>
          <p:nvPr/>
        </p:nvSpPr>
        <p:spPr>
          <a:xfrm>
            <a:off x="583964" y="3743268"/>
            <a:ext cx="4738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600" b="1">
                <a:latin typeface="Gill Sans MT Pro Medium" panose="020B0602020104020203" pitchFamily="34" charset="0"/>
              </a:defRPr>
            </a:lvl1pPr>
          </a:lstStyle>
          <a:p>
            <a:r>
              <a:rPr lang="es-CO" dirty="0"/>
              <a:t>AUDITORIA INTEGRAL 2015-VIGENCIA 2014</a:t>
            </a:r>
          </a:p>
        </p:txBody>
      </p:sp>
      <p:sp>
        <p:nvSpPr>
          <p:cNvPr id="15" name="8 CuadroTexto"/>
          <p:cNvSpPr txBox="1"/>
          <p:nvPr/>
        </p:nvSpPr>
        <p:spPr>
          <a:xfrm>
            <a:off x="511956" y="5912211"/>
            <a:ext cx="788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Se llega con un  plan de mejoramiento de 57 hallazgos el nuevo Plan de mejoramiento </a:t>
            </a:r>
          </a:p>
          <a:p>
            <a:r>
              <a:rPr lang="es-CO" dirty="0"/>
              <a:t>Contiene 41, de los cuales 17 son los actuales y 24 de otras administraciones – Fenece la Cuenta</a:t>
            </a:r>
          </a:p>
        </p:txBody>
      </p:sp>
    </p:spTree>
    <p:extLst>
      <p:ext uri="{BB962C8B-B14F-4D97-AF65-F5344CB8AC3E}">
        <p14:creationId xmlns:p14="http://schemas.microsoft.com/office/powerpoint/2010/main" val="39345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ENTIDADES DE CONTROL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335"/>
              </p:ext>
            </p:extLst>
          </p:nvPr>
        </p:nvGraphicFramePr>
        <p:xfrm>
          <a:off x="539552" y="2060848"/>
          <a:ext cx="7992888" cy="2476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/>
                <a:gridCol w="1440160"/>
                <a:gridCol w="1512168"/>
                <a:gridCol w="1512168"/>
                <a:gridCol w="1296144"/>
              </a:tblGrid>
              <a:tr h="3235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 DE HALLAZGO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</a:tr>
              <a:tr h="396512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1. Administrativos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45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21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19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16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2. Disciplinarios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32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3. Penales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3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4. Control de Advertencia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56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5. Fiscales-Obra Pública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56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266791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TOTALES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136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23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19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17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611560" y="1184444"/>
            <a:ext cx="5308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600" b="1">
                <a:latin typeface="Gill Sans MT Pro Medium" panose="020B0602020104020203" pitchFamily="34" charset="0"/>
              </a:defRPr>
            </a:lvl1pPr>
          </a:lstStyle>
          <a:p>
            <a:r>
              <a:rPr lang="es-CO" dirty="0"/>
              <a:t>RESUMEN AUDITORIAS  INTEGRALES 2012 – 2015</a:t>
            </a:r>
          </a:p>
        </p:txBody>
      </p:sp>
    </p:spTree>
    <p:extLst>
      <p:ext uri="{BB962C8B-B14F-4D97-AF65-F5344CB8AC3E}">
        <p14:creationId xmlns:p14="http://schemas.microsoft.com/office/powerpoint/2010/main" val="15919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RESULTADOS PRINCIPALES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8308" y="920130"/>
            <a:ext cx="7712108" cy="2542170"/>
          </a:xfrm>
          <a:prstGeom prst="rect">
            <a:avLst/>
          </a:prstGeom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88739" y="3789040"/>
            <a:ext cx="766167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RESULTADOS PRINCIPALES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14216" y="2204864"/>
            <a:ext cx="866175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ENTIDADES DE CONTROL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25022"/>
              </p:ext>
            </p:extLst>
          </p:nvPr>
        </p:nvGraphicFramePr>
        <p:xfrm>
          <a:off x="2218712" y="1988840"/>
          <a:ext cx="4617197" cy="264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6837"/>
                <a:gridCol w="1728192"/>
                <a:gridCol w="1512168"/>
              </a:tblGrid>
              <a:tr h="323568">
                <a:tc>
                  <a:txBody>
                    <a:bodyPr/>
                    <a:lstStyle/>
                    <a:p>
                      <a:pPr algn="ctr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 DE HALLAZGO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</a:tr>
              <a:tr h="396512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1. Administrativos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0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2. Disciplinarios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28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3. Penales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0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4. Fiscales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Gill Sans MT Pro Light" panose="020B0302020104020203" pitchFamily="34" charset="0"/>
                        </a:rPr>
                        <a:t>28</a:t>
                      </a:r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latin typeface="Gill Sans MT Pro Light" panose="020B0302020104020203" pitchFamily="34" charset="0"/>
                        </a:rPr>
                        <a:t>$26.628.490.255,oo</a:t>
                      </a:r>
                      <a:endParaRPr lang="es-CO" sz="1400" b="1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266791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latin typeface="Gill Sans MT Pro Light" panose="020B0302020104020203" pitchFamily="34" charset="0"/>
                        </a:rPr>
                        <a:t>TOTALES</a:t>
                      </a:r>
                      <a:endParaRPr lang="es-CO" sz="1400" b="1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latin typeface="Gill Sans MT Pro Light" panose="020B0302020104020203" pitchFamily="34" charset="0"/>
                        </a:rPr>
                        <a:t>56</a:t>
                      </a:r>
                      <a:endParaRPr lang="es-CO" sz="1400" b="1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405106" y="1020103"/>
            <a:ext cx="8244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Gill Sans MT Pro Medium" panose="020B0602020104020203" pitchFamily="34" charset="0"/>
              </a:rPr>
              <a:t>INFORME SOBRE TIPIFICACION DE HALLAZGOS CONVENIO CREDITO PUENTE 0268 DE 2008 </a:t>
            </a:r>
          </a:p>
          <a:p>
            <a:r>
              <a:rPr lang="es-CO" sz="1600" dirty="0" smtClean="0">
                <a:latin typeface="Gill Sans MT Pro Light" panose="020B0302020104020203" pitchFamily="34" charset="0"/>
              </a:rPr>
              <a:t>Fecha del Informe: 30/12/2014</a:t>
            </a:r>
            <a:endParaRPr lang="es-CO" sz="1600" dirty="0">
              <a:latin typeface="Gill Sans MT Pro Light" panose="020B0302020104020203" pitchFamily="34" charset="0"/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899592" y="4797152"/>
            <a:ext cx="7487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>
                <a:latin typeface="Gill Sans MT Pro Light" panose="020B0302020104020203" pitchFamily="34" charset="0"/>
              </a:rPr>
              <a:t>El 28 de Abril la Contraloría General de Antioquia notifica a VIVA la apertura del proceso</a:t>
            </a:r>
          </a:p>
          <a:p>
            <a:r>
              <a:rPr lang="es-CO" sz="1600" dirty="0" smtClean="0">
                <a:latin typeface="Gill Sans MT Pro Light" panose="020B0302020104020203" pitchFamily="34" charset="0"/>
              </a:rPr>
              <a:t>de Responsabilidad Fiscal 028-2015 Departamento de Antioquia-VIVA-IDEA</a:t>
            </a:r>
            <a:endParaRPr lang="es-CO" sz="1600" dirty="0">
              <a:latin typeface="Gill Sans MT Pro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ENTIDADES DE CONTROL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23865"/>
              </p:ext>
            </p:extLst>
          </p:nvPr>
        </p:nvGraphicFramePr>
        <p:xfrm>
          <a:off x="546728" y="1579370"/>
          <a:ext cx="7920880" cy="41431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6543"/>
                <a:gridCol w="1677913"/>
                <a:gridCol w="3816424"/>
              </a:tblGrid>
              <a:tr h="3066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Observaciones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ANTIDAD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OBSERVACIONES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94426"/>
                    </a:solidFill>
                  </a:tcPr>
                </a:tc>
              </a:tr>
              <a:tr h="459920"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latin typeface="Gill Sans MT Pro Light" panose="020B0302020104020203" pitchFamily="34" charset="0"/>
                        </a:rPr>
                        <a:t>Observaciones</a:t>
                      </a:r>
                      <a:endParaRPr lang="es-CO" sz="18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Gill Sans MT Pro Light" panose="020B0302020104020203" pitchFamily="34" charset="0"/>
                        </a:rPr>
                        <a:t>9</a:t>
                      </a:r>
                      <a:endParaRPr lang="es-CO" sz="18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 smtClean="0">
                          <a:effectLst/>
                          <a:latin typeface="Gill Sans MT Pro Light" panose="020B0302020104020203" pitchFamily="34" charset="0"/>
                        </a:rPr>
                        <a:t>Proyecto BPIN201300004057-Nordeste: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 smtClean="0">
                          <a:effectLst/>
                          <a:latin typeface="Gill Sans MT Pro Light" panose="020B0302020104020203" pitchFamily="34" charset="0"/>
                        </a:rPr>
                        <a:t>No publicación SECOP</a:t>
                      </a:r>
                      <a:endParaRPr lang="es-CO" sz="1600" dirty="0">
                        <a:effectLst/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459920">
                <a:tc>
                  <a:txBody>
                    <a:bodyPr/>
                    <a:lstStyle/>
                    <a:p>
                      <a:endParaRPr lang="es-CO" sz="18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 smtClean="0">
                          <a:effectLst/>
                          <a:latin typeface="Gill Sans MT Pro Light" panose="020B0302020104020203" pitchFamily="34" charset="0"/>
                        </a:rPr>
                        <a:t>Proyecto BPIN201300004067- Magdalena Medio: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 smtClean="0">
                          <a:effectLst/>
                          <a:latin typeface="Gill Sans MT Pro Light" panose="020B0302020104020203" pitchFamily="34" charset="0"/>
                        </a:rPr>
                        <a:t>Falta autorización de la CAR.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 smtClean="0">
                          <a:effectLst/>
                          <a:latin typeface="Gill Sans MT Pro Light" panose="020B0302020104020203" pitchFamily="34" charset="0"/>
                        </a:rPr>
                        <a:t>No publicación SECOP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 smtClean="0">
                          <a:effectLst/>
                          <a:latin typeface="Gill Sans MT Pro Light" panose="020B0302020104020203" pitchFamily="34" charset="0"/>
                        </a:rPr>
                        <a:t>Falta elementos de protección en la obra.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 smtClean="0">
                          <a:effectLst/>
                          <a:latin typeface="Gill Sans MT Pro Light" panose="020B0302020104020203" pitchFamily="34" charset="0"/>
                        </a:rPr>
                        <a:t>Posventas en algunas viviendas.</a:t>
                      </a:r>
                      <a:endParaRPr lang="es-CO" sz="1600" dirty="0">
                        <a:effectLst/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</a:tr>
              <a:tr h="597896">
                <a:tc>
                  <a:txBody>
                    <a:bodyPr/>
                    <a:lstStyle/>
                    <a:p>
                      <a:endParaRPr lang="es-CO" sz="18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Gill Sans MT Pro Light" panose="020B03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 smtClean="0">
                          <a:effectLst/>
                          <a:latin typeface="Gill Sans MT Pro Light" panose="020B0302020104020203" pitchFamily="34" charset="0"/>
                        </a:rPr>
                        <a:t>Proyecto BPIN201300004068- Suroeste: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 smtClean="0">
                          <a:effectLst/>
                          <a:latin typeface="Gill Sans MT Pro Light" panose="020B0302020104020203" pitchFamily="34" charset="0"/>
                        </a:rPr>
                        <a:t>No autorización vigencias futuras.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 smtClean="0">
                          <a:effectLst/>
                          <a:latin typeface="Gill Sans MT Pro Light" panose="020B0302020104020203" pitchFamily="34" charset="0"/>
                        </a:rPr>
                        <a:t>Falta autorización de la CAR.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 smtClean="0">
                          <a:effectLst/>
                          <a:latin typeface="Gill Sans MT Pro Light" panose="020B0302020104020203" pitchFamily="34" charset="0"/>
                        </a:rPr>
                        <a:t>No publicación SECOP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 smtClean="0">
                          <a:effectLst/>
                          <a:latin typeface="Gill Sans MT Pro Light" panose="020B0302020104020203" pitchFamily="34" charset="0"/>
                        </a:rPr>
                        <a:t>Falta elementos de protección en la obra. </a:t>
                      </a:r>
                      <a:endParaRPr lang="es-CO" sz="1400" dirty="0">
                        <a:effectLst/>
                        <a:latin typeface="Gill Sans MT Pro Light" panose="020B03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3 CuadroTexto"/>
          <p:cNvSpPr txBox="1"/>
          <p:nvPr/>
        </p:nvSpPr>
        <p:spPr>
          <a:xfrm>
            <a:off x="508833" y="56612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dirty="0" smtClean="0">
              <a:latin typeface="Gill Sans MT Pro Light" panose="020B0302020104020203" pitchFamily="34" charset="0"/>
            </a:endParaRPr>
          </a:p>
          <a:p>
            <a:pPr algn="just"/>
            <a:r>
              <a:rPr lang="es-CO" sz="1600" dirty="0" smtClean="0">
                <a:latin typeface="Gill Sans MT Pro Light" panose="020B0302020104020203" pitchFamily="34" charset="0"/>
              </a:rPr>
              <a:t>En oficio dirigido a VIVA  del 13 de octubre del 2015, por parte del DNP, se informa que se dio cumplimiento a la totalidad de acciones del Plan de Mejoramiento.</a:t>
            </a:r>
            <a:endParaRPr lang="es-CO" sz="1600" dirty="0">
              <a:latin typeface="Gill Sans MT Pro Light" panose="020B0302020104020203" pitchFamily="34" charset="0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611560" y="832356"/>
            <a:ext cx="3459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latin typeface="Gill Sans MT Pro Medium" panose="020B0602020104020203" pitchFamily="34" charset="0"/>
              </a:rPr>
              <a:t>AUDITORIA DNP - REGALIAS</a:t>
            </a:r>
          </a:p>
          <a:p>
            <a:r>
              <a:rPr lang="es-CO" sz="1600" dirty="0" smtClean="0">
                <a:latin typeface="Gill Sans MT Pro Light" panose="020B0302020104020203" pitchFamily="34" charset="0"/>
              </a:rPr>
              <a:t>Fecha de auditoria: Junio 9 al 14 del 2015</a:t>
            </a:r>
            <a:endParaRPr lang="es-CO" sz="1600" dirty="0">
              <a:latin typeface="Gill Sans MT Pro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0 Rectángulo"/>
          <p:cNvSpPr/>
          <p:nvPr/>
        </p:nvSpPr>
        <p:spPr>
          <a:xfrm>
            <a:off x="0" y="6453336"/>
            <a:ext cx="9144000" cy="432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7" name="Picture 6" descr="LOGO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7"/>
          <a:stretch/>
        </p:blipFill>
        <p:spPr>
          <a:xfrm>
            <a:off x="7380312" y="3789040"/>
            <a:ext cx="1589856" cy="2996214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00708" y="2132856"/>
            <a:ext cx="8142584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dirty="0" smtClean="0">
                <a:solidFill>
                  <a:srgbClr val="159749"/>
                </a:solidFill>
                <a:latin typeface="Arial Narrow"/>
                <a:cs typeface="Arial Narrow"/>
              </a:rPr>
              <a:t>TRANSPARENCIA, PARTICIPACIÓN Y SERVICIO AL CIUDADANO</a:t>
            </a:r>
          </a:p>
        </p:txBody>
      </p:sp>
    </p:spTree>
    <p:extLst>
      <p:ext uri="{BB962C8B-B14F-4D97-AF65-F5344CB8AC3E}">
        <p14:creationId xmlns:p14="http://schemas.microsoft.com/office/powerpoint/2010/main" val="9368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0 Rectángulo"/>
          <p:cNvSpPr/>
          <p:nvPr/>
        </p:nvSpPr>
        <p:spPr>
          <a:xfrm>
            <a:off x="0" y="6453336"/>
            <a:ext cx="9144000" cy="432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7" name="Picture 6" descr="LOGO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7"/>
          <a:stretch/>
        </p:blipFill>
        <p:spPr>
          <a:xfrm>
            <a:off x="7380312" y="3789040"/>
            <a:ext cx="1589856" cy="2996214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00708" y="2132856"/>
            <a:ext cx="8142584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dirty="0" smtClean="0">
                <a:solidFill>
                  <a:srgbClr val="159749"/>
                </a:solidFill>
                <a:latin typeface="Arial Narrow"/>
                <a:cs typeface="Arial Narrow"/>
              </a:rPr>
              <a:t>GOBIERNO EN LÍNEA Y SISTEMAS</a:t>
            </a:r>
          </a:p>
        </p:txBody>
      </p:sp>
    </p:spTree>
    <p:extLst>
      <p:ext uri="{BB962C8B-B14F-4D97-AF65-F5344CB8AC3E}">
        <p14:creationId xmlns:p14="http://schemas.microsoft.com/office/powerpoint/2010/main" val="36713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0" y="959188"/>
            <a:ext cx="915949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rPr>
              <a:t>OBJETIVO</a:t>
            </a:r>
          </a:p>
        </p:txBody>
      </p:sp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OFICINA ASESORA DE COMUNICACIONES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188139" y="1502558"/>
            <a:ext cx="8728489" cy="285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6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Divulgar los avances y toda la información relacionada con la gestión institucional de la Empresa de Vivienda de Antioquia VIVA a los diferentes grupos de interés de manera oportuna, veraz y clara, mediante la implementación de estrategias de comunicación y difusión.</a:t>
            </a:r>
          </a:p>
          <a:p>
            <a:pPr algn="just"/>
            <a:endParaRPr lang="es-CO" sz="1600" dirty="0" smtClean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CO" b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Líneas de acción del programa:</a:t>
            </a:r>
          </a:p>
          <a:p>
            <a:pPr algn="just"/>
            <a:r>
              <a:rPr lang="es-CO" sz="16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Comunicación Corporativa </a:t>
            </a:r>
            <a:r>
              <a:rPr lang="es-CO" sz="1600" i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(Externas)</a:t>
            </a:r>
            <a:r>
              <a:rPr lang="es-CO" sz="16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.</a:t>
            </a:r>
          </a:p>
          <a:p>
            <a:pPr algn="just"/>
            <a:r>
              <a:rPr lang="es-CO" sz="16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Comunicación Organizacional </a:t>
            </a:r>
            <a:r>
              <a:rPr lang="es-CO" sz="1600" i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(Internas)</a:t>
            </a:r>
            <a:r>
              <a:rPr lang="es-CO" sz="16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.</a:t>
            </a:r>
          </a:p>
          <a:p>
            <a:pPr algn="just"/>
            <a:r>
              <a:rPr lang="es-CO" sz="16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Comunicación Informativa </a:t>
            </a:r>
            <a:r>
              <a:rPr lang="es-CO" sz="1600" i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(Mediática)</a:t>
            </a:r>
            <a:r>
              <a:rPr lang="es-CO" sz="16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.</a:t>
            </a:r>
          </a:p>
          <a:p>
            <a:pPr algn="just"/>
            <a:r>
              <a:rPr lang="es-CO" sz="16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Comunicación para la movilización ciudadana </a:t>
            </a:r>
            <a:r>
              <a:rPr lang="es-CO" sz="1600" i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(social)</a:t>
            </a:r>
            <a:r>
              <a:rPr lang="es-CO" sz="16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.</a:t>
            </a:r>
            <a:endParaRPr lang="es-CO" sz="1600" dirty="0">
              <a:latin typeface="Gill Sans MT Pro Light" panose="020B0302020104020203" pitchFamily="34" charset="0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0" y="4130072"/>
            <a:ext cx="915949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rPr>
              <a:t>PRINCIPALES LOGROS</a:t>
            </a:r>
          </a:p>
        </p:txBody>
      </p:sp>
      <p:sp>
        <p:nvSpPr>
          <p:cNvPr id="15" name="11 CuadroTexto"/>
          <p:cNvSpPr txBox="1"/>
          <p:nvPr/>
        </p:nvSpPr>
        <p:spPr>
          <a:xfrm>
            <a:off x="188138" y="4661847"/>
            <a:ext cx="87763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Más de 200 eventos masivos.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Implementación </a:t>
            </a:r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de la estrategia de redes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sociales.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rediseño </a:t>
            </a:r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de la página web de la entidad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para mejorar </a:t>
            </a:r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la experiencia del usuario y lograr mayor gestión de contenidos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Free </a:t>
            </a:r>
            <a:r>
              <a:rPr lang="es-CO" sz="1500" dirty="0" err="1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press</a:t>
            </a:r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: El resultado de la medición del indicador de ahorro en el rubro de Estrategia Comunicacional es satisfactorio, pues sin tener presupuesto disponible para publicidad o presencia en medios, se logró la publicación de 165 registros, entre vivienda con menciones directas y Parques Educativos, por valor de </a:t>
            </a:r>
            <a:r>
              <a:rPr lang="es-CO" sz="1500" b="1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$834.794.280. </a:t>
            </a:r>
          </a:p>
          <a:p>
            <a:pPr algn="just"/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692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PRINCIPALES LOGROS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aptura de pantalla 2015-12-01 a la(s) 10.57.2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42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PRINCIPALES LOGROS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aptura de pantalla 2015-12-01 a la(s) 10.58.1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3523"/>
            <a:ext cx="9144000" cy="42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PRESUPUESTO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73" y="1052736"/>
            <a:ext cx="8670347" cy="3038326"/>
          </a:xfrm>
          <a:prstGeom prst="rect">
            <a:avLst/>
          </a:prstGeom>
        </p:spPr>
      </p:pic>
      <p:sp>
        <p:nvSpPr>
          <p:cNvPr id="9" name="7 CuadroTexto"/>
          <p:cNvSpPr txBox="1"/>
          <p:nvPr/>
        </p:nvSpPr>
        <p:spPr>
          <a:xfrm>
            <a:off x="428368" y="4221088"/>
            <a:ext cx="855057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500" b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En el cuatrienio solo se destinó el  </a:t>
            </a:r>
            <a:r>
              <a:rPr lang="es-CO" b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1.43%</a:t>
            </a:r>
            <a:r>
              <a:rPr lang="es-CO" sz="1500" b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 de las transferencias para la estrategia de comunicaciones: </a:t>
            </a:r>
          </a:p>
          <a:p>
            <a:endParaRPr lang="es-CO" sz="1500" b="1" dirty="0" smtClean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Operación </a:t>
            </a: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logística para diferentes eventos, certámenes y </a:t>
            </a: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entregas.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Suministro de indumentaria para personal de la entidad y para actividades de </a:t>
            </a: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merchadising.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Arrendamiento de espacio físico (stand) para promocionar, divulgar y posicionar la imagen corporativa, los servicios y proyectos de la </a:t>
            </a: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entidad.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Prestación de servicios profesionales.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Suministro de material litográfico</a:t>
            </a: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, publicitario</a:t>
            </a: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, gran formato, informativo y pedagógico para las diferentes actividades </a:t>
            </a: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Suscripción </a:t>
            </a: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anual a periódicos regionales y revistas </a:t>
            </a: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nacionales. </a:t>
            </a: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p</a:t>
            </a: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roducción </a:t>
            </a: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y </a:t>
            </a: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conceptualización de </a:t>
            </a:r>
            <a:r>
              <a:rPr lang="es-CO" sz="14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publicaciones institucionales, académicas y de </a:t>
            </a:r>
            <a:r>
              <a:rPr lang="es-CO" sz="14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carácter pedagógico.</a:t>
            </a:r>
          </a:p>
        </p:txBody>
      </p:sp>
    </p:spTree>
    <p:extLst>
      <p:ext uri="{BB962C8B-B14F-4D97-AF65-F5344CB8AC3E}">
        <p14:creationId xmlns:p14="http://schemas.microsoft.com/office/powerpoint/2010/main" val="1477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CONTRATOS CON VIGENCIA A 2016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añasgordas - Urbanizacion La Esperanza - Vivienda Nuev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2186"/>
            <a:ext cx="9144000" cy="14962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14388"/>
            <a:ext cx="9159494" cy="3240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3" y="1340768"/>
            <a:ext cx="8340453" cy="3642350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07504" y="647838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dirty="0" smtClean="0">
                <a:solidFill>
                  <a:srgbClr val="595959"/>
                </a:solidFill>
                <a:latin typeface="Arial Narrow"/>
                <a:cs typeface="Arial Narrow"/>
              </a:rPr>
              <a:t>Proyecto de Vivienda gratuita municipio de Cañasgordas</a:t>
            </a:r>
            <a:endParaRPr lang="es-CO" sz="12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402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CONTRATOS CON VIGENCIA A 2016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an Juan de Uraba - Apostolado de la aguj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50004"/>
            <a:ext cx="9144000" cy="1507996"/>
          </a:xfrm>
          <a:prstGeom prst="rect">
            <a:avLst/>
          </a:prstGeom>
        </p:spPr>
      </p:pic>
      <p:pic>
        <p:nvPicPr>
          <p:cNvPr id="17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64" y="1628800"/>
            <a:ext cx="8790716" cy="3384376"/>
          </a:xfrm>
          <a:prstGeom prst="rect">
            <a:avLst/>
          </a:prstGeom>
        </p:spPr>
      </p:pic>
      <p:sp>
        <p:nvSpPr>
          <p:cNvPr id="18" name="Rectangle 7"/>
          <p:cNvSpPr/>
          <p:nvPr/>
        </p:nvSpPr>
        <p:spPr>
          <a:xfrm>
            <a:off x="0" y="6533964"/>
            <a:ext cx="9159494" cy="3240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107504" y="6497960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dirty="0" smtClean="0">
                <a:solidFill>
                  <a:srgbClr val="595959"/>
                </a:solidFill>
                <a:latin typeface="Arial Narrow"/>
                <a:cs typeface="Arial Narrow"/>
              </a:rPr>
              <a:t>Proyecto Acuerdos Públicos, Municipio San Juan de Urabá</a:t>
            </a:r>
            <a:endParaRPr lang="es-CO" sz="12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577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Yarumal - Desarrollo de capacidades Convenio Sen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214754"/>
            <a:ext cx="7524328" cy="5643246"/>
          </a:xfrm>
          <a:prstGeom prst="rect">
            <a:avLst/>
          </a:prstGeom>
        </p:spPr>
      </p:pic>
      <p:pic>
        <p:nvPicPr>
          <p:cNvPr id="7" name="Picture 6" descr="LOGO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7"/>
          <a:stretch/>
        </p:blipFill>
        <p:spPr>
          <a:xfrm>
            <a:off x="7380312" y="3789040"/>
            <a:ext cx="1589856" cy="2996214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251520" y="116632"/>
            <a:ext cx="9039844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dirty="0" smtClean="0">
                <a:solidFill>
                  <a:srgbClr val="159749"/>
                </a:solidFill>
                <a:latin typeface="Arial Narrow"/>
                <a:cs typeface="Arial Narrow"/>
              </a:rPr>
              <a:t>DESARROLLO DE CAPACIDADES</a:t>
            </a:r>
          </a:p>
        </p:txBody>
      </p:sp>
    </p:spTree>
    <p:extLst>
      <p:ext uri="{BB962C8B-B14F-4D97-AF65-F5344CB8AC3E}">
        <p14:creationId xmlns:p14="http://schemas.microsoft.com/office/powerpoint/2010/main" val="29038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OBJETIVO EQUIPO SOCIAL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>
            <a:spLocks noGrp="1"/>
          </p:cNvSpPr>
          <p:nvPr/>
        </p:nvSpPr>
        <p:spPr>
          <a:xfrm>
            <a:off x="319359" y="2780928"/>
            <a:ext cx="850728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900" b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 Apoyo a la Dirección de Ejecución y Supervisión, en el acompañamiento social a través del programa de Desarrollo de Capacidades  en los proyectos de:</a:t>
            </a:r>
          </a:p>
          <a:p>
            <a:pPr>
              <a:buFont typeface="Wingdings" charset="2"/>
              <a:buChar char="§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Consolidación territorial sin operador (mejoramientos de vivienda). </a:t>
            </a:r>
          </a:p>
          <a:p>
            <a:pPr>
              <a:buFont typeface="Wingdings" charset="2"/>
              <a:buChar char="§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Programa de vivienda gratuita.</a:t>
            </a:r>
          </a:p>
          <a:p>
            <a:pPr>
              <a:buFont typeface="Wingdings" charset="2"/>
              <a:buChar char="§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PMI (Proyecto Municipal Integral) de Vigía del Fuerte.</a:t>
            </a:r>
          </a:p>
          <a:p>
            <a:pPr>
              <a:buFont typeface="Wingdings" charset="2"/>
              <a:buChar char="§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Jornadas de Territorios de Paz.</a:t>
            </a:r>
          </a:p>
          <a:p>
            <a:pPr>
              <a:buFont typeface="Wingdings" charset="2"/>
              <a:buChar char="§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Acuerdos Públicos.</a:t>
            </a:r>
          </a:p>
          <a:p>
            <a:pPr>
              <a:buFont typeface="Wingdings" charset="2"/>
              <a:buChar char="§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Mejoramientos de Entorno. </a:t>
            </a:r>
          </a:p>
          <a:p>
            <a:pPr>
              <a:buFont typeface="Wingdings" charset="2"/>
              <a:buChar char="§"/>
            </a:pP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Consolidación territorial con operador. </a:t>
            </a:r>
          </a:p>
          <a:p>
            <a:pPr>
              <a:buFontTx/>
              <a:buChar char="-"/>
            </a:pPr>
            <a:endParaRPr lang="es-CO" sz="1500" dirty="0" smtClean="0">
              <a:latin typeface="Gill Sans MT Pro Light" panose="020B0302020104020203" pitchFamily="34" charset="0"/>
              <a:cs typeface="Arial Narrow"/>
            </a:endParaRPr>
          </a:p>
          <a:p>
            <a:pPr>
              <a:buFontTx/>
              <a:buChar char="-"/>
            </a:pPr>
            <a:endParaRPr lang="es-CO" sz="1500" dirty="0" smtClean="0">
              <a:latin typeface="Gill Sans MT Pro Light" panose="020B0302020104020203" pitchFamily="34" charset="0"/>
              <a:cs typeface="Arial Narrow"/>
            </a:endParaRPr>
          </a:p>
          <a:p>
            <a:pPr>
              <a:buFontTx/>
              <a:buChar char="-"/>
            </a:pPr>
            <a:endParaRPr lang="es-CO" sz="1500" dirty="0">
              <a:latin typeface="Gill Sans MT Pro Light" panose="020B0302020104020203" pitchFamily="34" charset="0"/>
              <a:cs typeface="Arial Narrow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17352" y="126876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Aportar mediante la gestión social y comunicacional al mejoramiento de la calidad de vida de los antioqueños, a través del desarrollo de capacidades para fomentar la legalidad, la convivencia y la dignidad en los proyectos de vivienda y hábitat definidos por la Entidad de acuerdo al Plan de Desarrollo, con miras a consolidar comunidades sostenibles. Además acompañar los proyectos de vivienda y hábitat que adelanta la Empresa  en articulación con otros actores, que favorezcan la cualificación de las condiciones habitacionales existentes en el Departamento de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Antioquia.</a:t>
            </a:r>
            <a:endParaRPr lang="en-US" sz="1500" dirty="0">
              <a:latin typeface="Gill Sans MT Pro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DESARROLLO DE CAPACIDADES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Marcador de contenido"/>
          <p:cNvSpPr>
            <a:spLocks noGrp="1"/>
          </p:cNvSpPr>
          <p:nvPr/>
        </p:nvSpPr>
        <p:spPr>
          <a:xfrm>
            <a:off x="539552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900" b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Metodología</a:t>
            </a:r>
            <a:endParaRPr lang="es-CO" sz="1900" b="1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Formulación mesas municipales de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vivienda.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Levantamiento de la línea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base.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Socialización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diagnóstica.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Socialización diagnóstica con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vecinos.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Comité de líderes por la convivencia (Plan de trabajo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).</a:t>
            </a:r>
          </a:p>
          <a:p>
            <a:pPr marL="0" indent="0">
              <a:buNone/>
            </a:pP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pPr marL="0" indent="0">
              <a:buNone/>
            </a:pPr>
            <a:r>
              <a:rPr lang="es-CO" sz="1900" b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Programa </a:t>
            </a:r>
            <a:r>
              <a:rPr lang="es-CO" sz="1900" b="1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de </a:t>
            </a:r>
            <a:r>
              <a:rPr lang="es-CO" sz="1900" b="1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Talleres: </a:t>
            </a:r>
            <a:endParaRPr lang="es-CO" sz="1900" b="1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Taller de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liderazgo.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Taller de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imaginarios.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Taller “La comunicación como eje transformador de la convivencia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”.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Taller “Hábitos y conductas dentro del manual de convivencia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”.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Taller “Resolución pacífica de 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conflictos.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r>
              <a:rPr lang="es-CO" sz="1500" dirty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Taller “Mi relación con el medio ambiente y el entorno</a:t>
            </a:r>
            <a:r>
              <a:rPr lang="es-CO" sz="1500" dirty="0" smtClean="0">
                <a:solidFill>
                  <a:srgbClr val="595959"/>
                </a:solidFill>
                <a:latin typeface="Gill Sans MT Pro Light" panose="020B0302020104020203" pitchFamily="34" charset="0"/>
                <a:cs typeface="Arial Narrow"/>
              </a:rPr>
              <a:t>”.</a:t>
            </a:r>
            <a:endParaRPr lang="es-CO" sz="1500" dirty="0">
              <a:solidFill>
                <a:srgbClr val="595959"/>
              </a:solidFill>
              <a:latin typeface="Gill Sans MT Pro Light" panose="020B0302020104020203" pitchFamily="34" charset="0"/>
              <a:cs typeface="Arial Narrow"/>
            </a:endParaRPr>
          </a:p>
          <a:p>
            <a:endParaRPr lang="es-CO" sz="1500" dirty="0">
              <a:latin typeface="Gill Sans MT Pro Light" panose="020B0302020104020203" pitchFamily="34" charset="0"/>
              <a:cs typeface="Arial Narrow"/>
            </a:endParaRPr>
          </a:p>
          <a:p>
            <a:pPr marL="0" indent="0">
              <a:buNone/>
            </a:pPr>
            <a:endParaRPr lang="es-CO" sz="1500" dirty="0">
              <a:latin typeface="Gill Sans MT Pro Light" panose="020B0302020104020203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692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PRINCIPALES LOGROS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rontino- Desarrollo de capacidades - 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47" y="5392501"/>
            <a:ext cx="9144000" cy="1484479"/>
          </a:xfrm>
          <a:prstGeom prst="rect">
            <a:avLst/>
          </a:prstGeom>
        </p:spPr>
      </p:pic>
      <p:sp>
        <p:nvSpPr>
          <p:cNvPr id="8" name="3 CuadroTexto"/>
          <p:cNvSpPr txBox="1"/>
          <p:nvPr/>
        </p:nvSpPr>
        <p:spPr>
          <a:xfrm>
            <a:off x="342438" y="816633"/>
            <a:ext cx="8136904" cy="457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charset="2"/>
              <a:buChar char="§"/>
            </a:pP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1.810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participantes en las jornadas de construcción de territorios de 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paz.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§"/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271.499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personas impactadas con nuestra estrategia de desarrollo de 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capacidades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y los diferentes espacios de interacción pública como eventos y 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ferias.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§"/>
            </a:pP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570 talleres realizados con beneficiarios.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§"/>
            </a:pP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56 mesas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de vivienda realizadas en el marco de desarrollo de 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capacidades.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§"/>
            </a:pP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500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hogares y 4 espacios comunitarios con mejoramiento de su calidad de vida gracias al programa el Color de mi Hogar. </a:t>
            </a:r>
            <a:endParaRPr lang="es-CO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MT Pro Light" panose="020B0302020104020203" pitchFamily="34" charset="0"/>
              <a:cs typeface="Arial Narrow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§"/>
            </a:pP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500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familias impactadas con programas educativos en: reciclaje y residuos sólidos, comunicación asertiva y lasos familiares y 50 jóvenes certificados por </a:t>
            </a:r>
            <a:r>
              <a:rPr lang="es-CO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Orbis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§"/>
            </a:pP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556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familias certificadas por el Sena en vivienda saludable en Vigía del 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Fuerte.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§"/>
            </a:pP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8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grupos formados (228 personas) en técnicos de construcción con el Sena, con una empleabilidad de los egresados del 90% (Fuente instructores y enlaces municipales del 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convenio).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§"/>
            </a:pP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  <a:cs typeface="Arial Narrow"/>
              </a:rPr>
              <a:t>27 asambleas de copropiedad horizontal.</a:t>
            </a:r>
            <a:endParaRPr lang="es-CO" sz="1500" dirty="0">
              <a:solidFill>
                <a:schemeClr val="tx1">
                  <a:lumMod val="65000"/>
                  <a:lumOff val="35000"/>
                </a:schemeClr>
              </a:solidFill>
              <a:latin typeface="Gill Sans MT Pro Light" panose="020B0302020104020203" pitchFamily="34" charset="0"/>
              <a:cs typeface="Arial Narrow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-7747" y="6552945"/>
            <a:ext cx="9159494" cy="3240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99757" y="6516941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dirty="0" smtClean="0">
                <a:solidFill>
                  <a:srgbClr val="595959"/>
                </a:solidFill>
                <a:latin typeface="Arial Narrow"/>
                <a:cs typeface="Arial Narrow"/>
              </a:rPr>
              <a:t>Desarrollo de capacidades en el municipio de Frontino</a:t>
            </a:r>
            <a:endParaRPr lang="es-CO" sz="12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208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ESTADO INICIAL DE LA ENTIDAD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(VULNERABLE)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32 CuadroTexto"/>
          <p:cNvSpPr txBox="1"/>
          <p:nvPr/>
        </p:nvSpPr>
        <p:spPr>
          <a:xfrm>
            <a:off x="4316" y="1024824"/>
            <a:ext cx="91396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rPr>
              <a:t>INVENTARIO TECNOLÓGICO</a:t>
            </a:r>
            <a:endParaRPr lang="es-CO" b="1" dirty="0">
              <a:solidFill>
                <a:srgbClr val="094425"/>
              </a:solidFill>
              <a:latin typeface="Gill Sans MT Pro Condensed" panose="020B0606020104020203" pitchFamily="34" charset="0"/>
              <a:cs typeface="Lucida Sans Unicode" pitchFamily="34" charset="0"/>
            </a:endParaRPr>
          </a:p>
        </p:txBody>
      </p:sp>
      <p:sp>
        <p:nvSpPr>
          <p:cNvPr id="38" name="33 CuadroTexto"/>
          <p:cNvSpPr txBox="1"/>
          <p:nvPr/>
        </p:nvSpPr>
        <p:spPr>
          <a:xfrm>
            <a:off x="0" y="5025363"/>
            <a:ext cx="91396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rPr>
              <a:t>SOFTWARE:</a:t>
            </a:r>
            <a:endParaRPr lang="es-CO" b="1" dirty="0">
              <a:solidFill>
                <a:srgbClr val="094425"/>
              </a:solidFill>
              <a:latin typeface="Gill Sans MT Pro Condensed" panose="020B0606020104020203" pitchFamily="34" charset="0"/>
              <a:cs typeface="Lucida Sans Unicode" pitchFamily="34" charset="0"/>
            </a:endParaRPr>
          </a:p>
        </p:txBody>
      </p:sp>
      <p:sp>
        <p:nvSpPr>
          <p:cNvPr id="39" name="8 CuadroTexto"/>
          <p:cNvSpPr txBox="1"/>
          <p:nvPr/>
        </p:nvSpPr>
        <p:spPr>
          <a:xfrm>
            <a:off x="260478" y="1496651"/>
            <a:ext cx="862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No había inventarios sobre los equipos y suministros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No había forma de controlar el uso de los activos intangibles de la empresa</a:t>
            </a:r>
            <a:endParaRPr lang="es-CO" sz="1600" dirty="0">
              <a:latin typeface="Gill Sans MT Pro Light" panose="020B0302020104020203" pitchFamily="34" charset="0"/>
            </a:endParaRPr>
          </a:p>
        </p:txBody>
      </p:sp>
      <p:sp>
        <p:nvSpPr>
          <p:cNvPr id="40" name="34 CuadroTexto"/>
          <p:cNvSpPr txBox="1"/>
          <p:nvPr/>
        </p:nvSpPr>
        <p:spPr>
          <a:xfrm>
            <a:off x="275961" y="2686818"/>
            <a:ext cx="86273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No había ningún equipo de computo con mantenimiento en varios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La mayoría de equipos estaban fuera del dominio y con permisos de administrador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Se encontraron equipos con software riesgosos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Las copias de seguridad no se hacían incrementales ni discrecionales, encontrando contenido obsceno e ilegal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El almacenamiento se hacia sin criterios de austeridad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Equipos con licencias perdidas o instalaciones desactualizadas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No había control del acceso a los usuarios con equipos de la entidad</a:t>
            </a:r>
            <a:endParaRPr lang="es-CO" sz="1600" dirty="0">
              <a:latin typeface="Gill Sans MT Pro Light" panose="020B0302020104020203" pitchFamily="34" charset="0"/>
            </a:endParaRPr>
          </a:p>
        </p:txBody>
      </p:sp>
      <p:sp>
        <p:nvSpPr>
          <p:cNvPr id="41" name="35 CuadroTexto"/>
          <p:cNvSpPr txBox="1"/>
          <p:nvPr/>
        </p:nvSpPr>
        <p:spPr>
          <a:xfrm>
            <a:off x="0" y="2245477"/>
            <a:ext cx="91396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rPr>
              <a:t>EQUIPOS DE COMPUTO:</a:t>
            </a:r>
            <a:endParaRPr lang="es-CO" b="1" dirty="0">
              <a:solidFill>
                <a:srgbClr val="094425"/>
              </a:solidFill>
              <a:latin typeface="Gill Sans MT Pro Condensed" panose="020B0606020104020203" pitchFamily="34" charset="0"/>
              <a:cs typeface="Lucida Sans Unicode" pitchFamily="34" charset="0"/>
            </a:endParaRPr>
          </a:p>
        </p:txBody>
      </p:sp>
      <p:sp>
        <p:nvSpPr>
          <p:cNvPr id="42" name="36 CuadroTexto"/>
          <p:cNvSpPr txBox="1"/>
          <p:nvPr/>
        </p:nvSpPr>
        <p:spPr>
          <a:xfrm>
            <a:off x="287049" y="5376662"/>
            <a:ext cx="8627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Ningún equipo de computo tenia actualizado el sistema operativo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La mayoría de los equipos de computo no tenia actualizado el antivirus o en versiones pasadas que ponían en riesgo al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Gill Sans MT Pro Light" panose="020B0302020104020203" pitchFamily="34" charset="0"/>
              </a:rPr>
              <a:t>Se encontraron equipos con software para descargar películas, juegos y música.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Gill Sans MT Pro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ESTADO INICIAL DE LA ENTIDAD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(VULNERABLE)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32 CuadroTexto"/>
          <p:cNvSpPr txBox="1"/>
          <p:nvPr/>
        </p:nvSpPr>
        <p:spPr>
          <a:xfrm>
            <a:off x="-2374" y="1340768"/>
            <a:ext cx="91396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 smtClean="0"/>
              <a:t>CULTURALES:</a:t>
            </a:r>
            <a:endParaRPr lang="es-CO" dirty="0"/>
          </a:p>
        </p:txBody>
      </p:sp>
      <p:sp>
        <p:nvSpPr>
          <p:cNvPr id="17" name="8 CuadroTexto"/>
          <p:cNvSpPr txBox="1"/>
          <p:nvPr/>
        </p:nvSpPr>
        <p:spPr>
          <a:xfrm>
            <a:off x="262747" y="1700808"/>
            <a:ext cx="8627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No había noción del valor de la información</a:t>
            </a:r>
          </a:p>
          <a:p>
            <a:r>
              <a:rPr lang="es-CO" dirty="0"/>
              <a:t>Había desconfianza en la red de la gobernación</a:t>
            </a:r>
          </a:p>
          <a:p>
            <a:r>
              <a:rPr lang="es-CO" dirty="0"/>
              <a:t>No había respaldo de ningún estructura de datos en toda la entidad</a:t>
            </a:r>
          </a:p>
          <a:p>
            <a:r>
              <a:rPr lang="es-CO" dirty="0"/>
              <a:t>No se respetaban las normas y políticas de seguridad que debe tener la entidad</a:t>
            </a:r>
          </a:p>
        </p:txBody>
      </p:sp>
      <p:sp>
        <p:nvSpPr>
          <p:cNvPr id="18" name="13 CuadroTexto"/>
          <p:cNvSpPr txBox="1"/>
          <p:nvPr/>
        </p:nvSpPr>
        <p:spPr>
          <a:xfrm>
            <a:off x="-11683" y="3212976"/>
            <a:ext cx="91396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SOPORTE DE PROVEEDORES:</a:t>
            </a:r>
          </a:p>
        </p:txBody>
      </p:sp>
      <p:sp>
        <p:nvSpPr>
          <p:cNvPr id="19" name="14 CuadroTexto"/>
          <p:cNvSpPr txBox="1"/>
          <p:nvPr/>
        </p:nvSpPr>
        <p:spPr>
          <a:xfrm>
            <a:off x="305551" y="3645024"/>
            <a:ext cx="862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El soporte estaba muy limitado y se conocía poco de cada servicio</a:t>
            </a:r>
          </a:p>
          <a:p>
            <a:r>
              <a:rPr lang="es-CO" dirty="0"/>
              <a:t>No se conocía el soporte del software que tiene la entidad</a:t>
            </a:r>
          </a:p>
        </p:txBody>
      </p:sp>
      <p:sp>
        <p:nvSpPr>
          <p:cNvPr id="20" name="15 CuadroTexto"/>
          <p:cNvSpPr txBox="1"/>
          <p:nvPr/>
        </p:nvSpPr>
        <p:spPr>
          <a:xfrm>
            <a:off x="15560" y="4643844"/>
            <a:ext cx="91396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RESUMEN:</a:t>
            </a:r>
          </a:p>
        </p:txBody>
      </p:sp>
      <p:sp>
        <p:nvSpPr>
          <p:cNvPr id="21" name="16 CuadroTexto"/>
          <p:cNvSpPr txBox="1"/>
          <p:nvPr/>
        </p:nvSpPr>
        <p:spPr>
          <a:xfrm>
            <a:off x="244479" y="5293711"/>
            <a:ext cx="862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Gill Sans MT Pro Light" panose="020B0302020104020203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La entidad se encontraba vulnerable a cualquier posibilidad de falla, hurto, y pérdida de cualquier activo o estructura de datos que es de vital importancia para las actividades que componen los procesos internos.</a:t>
            </a:r>
          </a:p>
        </p:txBody>
      </p:sp>
    </p:spTree>
    <p:extLst>
      <p:ext uri="{BB962C8B-B14F-4D97-AF65-F5344CB8AC3E}">
        <p14:creationId xmlns:p14="http://schemas.microsoft.com/office/powerpoint/2010/main" val="15982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PROCESO DE GESTIÓN DE LA INFORMACIÓN Y LA TECNOLOGÍA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1 Elipse"/>
          <p:cNvSpPr/>
          <p:nvPr/>
        </p:nvSpPr>
        <p:spPr>
          <a:xfrm>
            <a:off x="773973" y="1556792"/>
            <a:ext cx="4689278" cy="44841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AAC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33" name="9 Elipse"/>
          <p:cNvSpPr/>
          <p:nvPr/>
        </p:nvSpPr>
        <p:spPr>
          <a:xfrm>
            <a:off x="3525634" y="1556792"/>
            <a:ext cx="4689278" cy="4484106"/>
          </a:xfrm>
          <a:prstGeom prst="ellipse">
            <a:avLst/>
          </a:prstGeom>
          <a:solidFill>
            <a:srgbClr val="28984C">
              <a:alpha val="16000"/>
            </a:srgbClr>
          </a:solidFill>
          <a:ln w="57150">
            <a:solidFill>
              <a:srgbClr val="289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34" name="2 CuadroTexto"/>
          <p:cNvSpPr txBox="1"/>
          <p:nvPr/>
        </p:nvSpPr>
        <p:spPr>
          <a:xfrm>
            <a:off x="1406934" y="3244863"/>
            <a:ext cx="179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>
                <a:solidFill>
                  <a:srgbClr val="094425"/>
                </a:solidFill>
                <a:latin typeface="Gill Sans MT Pro Light" panose="020B0302020104020203" pitchFamily="34" charset="0"/>
              </a:rPr>
              <a:t>INFORMACIÓN </a:t>
            </a:r>
          </a:p>
          <a:p>
            <a:pPr algn="ctr"/>
            <a:r>
              <a:rPr lang="es-CO" dirty="0" smtClean="0">
                <a:solidFill>
                  <a:srgbClr val="094425"/>
                </a:solidFill>
                <a:latin typeface="Gill Sans MT Pro Light" panose="020B0302020104020203" pitchFamily="34" charset="0"/>
              </a:rPr>
              <a:t>ESTRATÉGICA</a:t>
            </a:r>
            <a:endParaRPr lang="es-CO" dirty="0">
              <a:solidFill>
                <a:srgbClr val="094425"/>
              </a:solidFill>
              <a:latin typeface="Gill Sans MT Pro Light" panose="020B0302020104020203" pitchFamily="34" charset="0"/>
            </a:endParaRPr>
          </a:p>
        </p:txBody>
      </p:sp>
      <p:sp>
        <p:nvSpPr>
          <p:cNvPr id="35" name="3 CuadroTexto"/>
          <p:cNvSpPr txBox="1"/>
          <p:nvPr/>
        </p:nvSpPr>
        <p:spPr>
          <a:xfrm>
            <a:off x="5842759" y="3244864"/>
            <a:ext cx="1760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 sz="1600">
                <a:solidFill>
                  <a:schemeClr val="accent6">
                    <a:lumMod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sz="1800" dirty="0">
                <a:solidFill>
                  <a:srgbClr val="094425"/>
                </a:solidFill>
              </a:rPr>
              <a:t>PLATAFORMA </a:t>
            </a:r>
          </a:p>
          <a:p>
            <a:r>
              <a:rPr lang="es-CO" sz="1800" dirty="0">
                <a:solidFill>
                  <a:srgbClr val="094425"/>
                </a:solidFill>
              </a:rPr>
              <a:t>TECNOLÓGICA</a:t>
            </a:r>
          </a:p>
        </p:txBody>
      </p:sp>
      <p:sp>
        <p:nvSpPr>
          <p:cNvPr id="36" name="4 CuadroTexto"/>
          <p:cNvSpPr txBox="1"/>
          <p:nvPr/>
        </p:nvSpPr>
        <p:spPr>
          <a:xfrm>
            <a:off x="3555679" y="3253795"/>
            <a:ext cx="190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n w="0"/>
                <a:solidFill>
                  <a:srgbClr val="09442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Display MT Pro Bold" panose="020B0802020104020203" pitchFamily="34" charset="0"/>
              </a:rPr>
              <a:t>SISTEMAS DE INFORMACIÓN</a:t>
            </a:r>
            <a:endParaRPr lang="es-CO" b="1" dirty="0">
              <a:ln w="0"/>
              <a:solidFill>
                <a:srgbClr val="09442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Display MT Pro Bold" panose="020B0802020104020203" pitchFamily="34" charset="0"/>
            </a:endParaRPr>
          </a:p>
        </p:txBody>
      </p:sp>
      <p:sp>
        <p:nvSpPr>
          <p:cNvPr id="38" name="1 Elipse"/>
          <p:cNvSpPr/>
          <p:nvPr/>
        </p:nvSpPr>
        <p:spPr>
          <a:xfrm>
            <a:off x="2250525" y="1707221"/>
            <a:ext cx="1460027" cy="1217723"/>
          </a:xfrm>
          <a:prstGeom prst="ellipse">
            <a:avLst/>
          </a:prstGeom>
          <a:solidFill>
            <a:schemeClr val="bg1">
              <a:alpha val="52000"/>
            </a:schemeClr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39" name="7 CuadroTexto"/>
          <p:cNvSpPr txBox="1"/>
          <p:nvPr/>
        </p:nvSpPr>
        <p:spPr>
          <a:xfrm>
            <a:off x="2303366" y="2203923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rPr>
              <a:t>Confiabilidad</a:t>
            </a:r>
          </a:p>
        </p:txBody>
      </p:sp>
      <p:sp>
        <p:nvSpPr>
          <p:cNvPr id="41" name="1 Elipse"/>
          <p:cNvSpPr/>
          <p:nvPr/>
        </p:nvSpPr>
        <p:spPr>
          <a:xfrm>
            <a:off x="1291732" y="4034035"/>
            <a:ext cx="1382247" cy="1217723"/>
          </a:xfrm>
          <a:prstGeom prst="ellipse">
            <a:avLst/>
          </a:prstGeom>
          <a:solidFill>
            <a:schemeClr val="bg1">
              <a:alpha val="52000"/>
            </a:schemeClr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30" name="7 CuadroTexto"/>
          <p:cNvSpPr txBox="1"/>
          <p:nvPr/>
        </p:nvSpPr>
        <p:spPr>
          <a:xfrm>
            <a:off x="1295688" y="4429817"/>
            <a:ext cx="137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Oportunidad</a:t>
            </a:r>
          </a:p>
        </p:txBody>
      </p:sp>
      <p:sp>
        <p:nvSpPr>
          <p:cNvPr id="42" name="1 Elipse"/>
          <p:cNvSpPr/>
          <p:nvPr/>
        </p:nvSpPr>
        <p:spPr>
          <a:xfrm>
            <a:off x="2557344" y="4880488"/>
            <a:ext cx="1153208" cy="1054685"/>
          </a:xfrm>
          <a:prstGeom prst="ellipse">
            <a:avLst/>
          </a:prstGeom>
          <a:solidFill>
            <a:schemeClr val="bg1">
              <a:alpha val="52000"/>
            </a:schemeClr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40" name="7 CuadroTexto"/>
          <p:cNvSpPr txBox="1"/>
          <p:nvPr/>
        </p:nvSpPr>
        <p:spPr>
          <a:xfrm>
            <a:off x="2608131" y="5223165"/>
            <a:ext cx="105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Veracidad</a:t>
            </a:r>
          </a:p>
        </p:txBody>
      </p:sp>
      <p:sp>
        <p:nvSpPr>
          <p:cNvPr id="43" name="1 Elipse"/>
          <p:cNvSpPr/>
          <p:nvPr/>
        </p:nvSpPr>
        <p:spPr>
          <a:xfrm>
            <a:off x="5842759" y="4034035"/>
            <a:ext cx="1444254" cy="1266368"/>
          </a:xfrm>
          <a:prstGeom prst="ellipse">
            <a:avLst/>
          </a:prstGeom>
          <a:solidFill>
            <a:srgbClr val="28984C">
              <a:alpha val="16000"/>
            </a:srgbClr>
          </a:solidFill>
          <a:ln w="28575">
            <a:solidFill>
              <a:srgbClr val="0944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31" name="17 CuadroTexto"/>
          <p:cNvSpPr txBox="1"/>
          <p:nvPr/>
        </p:nvSpPr>
        <p:spPr>
          <a:xfrm>
            <a:off x="5860918" y="4457233"/>
            <a:ext cx="142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Pro Light" panose="020B0302020104020203" pitchFamily="34" charset="0"/>
              </a:rPr>
              <a:t>Herramientas</a:t>
            </a:r>
          </a:p>
        </p:txBody>
      </p:sp>
    </p:spTree>
    <p:extLst>
      <p:ext uri="{BB962C8B-B14F-4D97-AF65-F5344CB8AC3E}">
        <p14:creationId xmlns:p14="http://schemas.microsoft.com/office/powerpoint/2010/main" val="28422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PLATAFORMA TECNOLÓGICA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0 CuadroTexto"/>
          <p:cNvSpPr txBox="1"/>
          <p:nvPr/>
        </p:nvSpPr>
        <p:spPr>
          <a:xfrm>
            <a:off x="-38184" y="980728"/>
            <a:ext cx="91821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INFRAESTRUCTURA ACTUAL</a:t>
            </a:r>
          </a:p>
        </p:txBody>
      </p:sp>
      <p:sp>
        <p:nvSpPr>
          <p:cNvPr id="23" name="17 CuadroTexto"/>
          <p:cNvSpPr txBox="1"/>
          <p:nvPr/>
        </p:nvSpPr>
        <p:spPr>
          <a:xfrm>
            <a:off x="988512" y="1377788"/>
            <a:ext cx="71287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Gill Sans MT Pro Light" panose="020B0302020104020203" pitchFamily="34" charset="0"/>
              </a:rPr>
              <a:t>Antes:					Ahora:</a:t>
            </a:r>
          </a:p>
          <a:p>
            <a:r>
              <a:rPr lang="es-CO" b="1" dirty="0" smtClean="0">
                <a:latin typeface="Gill Sans MT Pro Light" panose="020B0302020104020203" pitchFamily="34" charset="0"/>
              </a:rPr>
              <a:t>Red Gobernación de Antioquia		Red VIVA Almacentro</a:t>
            </a:r>
          </a:p>
          <a:p>
            <a:r>
              <a:rPr lang="es-CO" dirty="0" smtClean="0"/>
              <a:t>			</a:t>
            </a:r>
          </a:p>
          <a:p>
            <a:r>
              <a:rPr lang="es-CO" dirty="0"/>
              <a:t>	</a:t>
            </a:r>
            <a:r>
              <a:rPr lang="es-CO" dirty="0" smtClean="0"/>
              <a:t>		</a:t>
            </a:r>
            <a:r>
              <a:rPr lang="es-CO" sz="2000" dirty="0" smtClean="0">
                <a:latin typeface="Gill Sans MT Pro Light" panose="020B0302020104020203" pitchFamily="34" charset="0"/>
              </a:rPr>
              <a:t>Equipos propios</a:t>
            </a:r>
            <a:r>
              <a:rPr lang="es-CO" dirty="0" smtClean="0"/>
              <a:t>			</a:t>
            </a:r>
          </a:p>
        </p:txBody>
      </p:sp>
      <p:sp>
        <p:nvSpPr>
          <p:cNvPr id="24" name="1 CuadroTexto"/>
          <p:cNvSpPr txBox="1"/>
          <p:nvPr/>
        </p:nvSpPr>
        <p:spPr>
          <a:xfrm>
            <a:off x="-14249" y="2714369"/>
            <a:ext cx="1819857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latin typeface="Gill Sans MT Pro Light" panose="020B0302020104020203" pitchFamily="34" charset="0"/>
              </a:rPr>
              <a:t>Servidores de dominio</a:t>
            </a:r>
            <a:endParaRPr lang="es-CO" sz="1600" i="1" dirty="0">
              <a:latin typeface="Gill Sans MT Pro Light" panose="020B0302020104020203" pitchFamily="34" charset="0"/>
            </a:endParaRPr>
          </a:p>
        </p:txBody>
      </p:sp>
      <p:sp>
        <p:nvSpPr>
          <p:cNvPr id="25" name="2 CuadroTexto"/>
          <p:cNvSpPr txBox="1"/>
          <p:nvPr/>
        </p:nvSpPr>
        <p:spPr>
          <a:xfrm>
            <a:off x="3807926" y="2729141"/>
            <a:ext cx="2310056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latin typeface="Gill Sans MT Pro Light" panose="020B0302020104020203" pitchFamily="34" charset="0"/>
              </a:rPr>
              <a:t>Administración de seguridad</a:t>
            </a:r>
            <a:endParaRPr lang="es-CO" sz="1600" i="1" dirty="0">
              <a:latin typeface="Gill Sans MT Pro Light" panose="020B0302020104020203" pitchFamily="34" charset="0"/>
            </a:endParaRPr>
          </a:p>
        </p:txBody>
      </p:sp>
      <p:sp>
        <p:nvSpPr>
          <p:cNvPr id="26" name="19 CuadroTexto"/>
          <p:cNvSpPr txBox="1"/>
          <p:nvPr/>
        </p:nvSpPr>
        <p:spPr>
          <a:xfrm>
            <a:off x="2099321" y="2719862"/>
            <a:ext cx="1471685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latin typeface="Gill Sans MT Pro Light" panose="020B0302020104020203" pitchFamily="34" charset="0"/>
              </a:rPr>
              <a:t>Acceso a internet</a:t>
            </a:r>
            <a:endParaRPr lang="es-CO" sz="1600" i="1" dirty="0">
              <a:latin typeface="Gill Sans MT Pro Light" panose="020B0302020104020203" pitchFamily="34" charset="0"/>
            </a:endParaRPr>
          </a:p>
        </p:txBody>
      </p:sp>
      <p:sp>
        <p:nvSpPr>
          <p:cNvPr id="27" name="16 CuadroTexto"/>
          <p:cNvSpPr txBox="1"/>
          <p:nvPr/>
        </p:nvSpPr>
        <p:spPr>
          <a:xfrm>
            <a:off x="-36512" y="3618889"/>
            <a:ext cx="918051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94425"/>
                </a:solidFill>
                <a:latin typeface="Gill Sans MT Pro Condensed" panose="020B0606020104020203" pitchFamily="34" charset="0"/>
                <a:cs typeface="Lucida Sans Unicode" pitchFamily="34" charset="0"/>
              </a:defRPr>
            </a:lvl1pPr>
          </a:lstStyle>
          <a:p>
            <a:r>
              <a:rPr lang="es-CO" dirty="0"/>
              <a:t>ESTRATEGIA DE COPIAS DE SEGURIDAD</a:t>
            </a:r>
          </a:p>
        </p:txBody>
      </p:sp>
      <p:sp>
        <p:nvSpPr>
          <p:cNvPr id="28" name="14 CuadroTexto"/>
          <p:cNvSpPr txBox="1"/>
          <p:nvPr/>
        </p:nvSpPr>
        <p:spPr>
          <a:xfrm>
            <a:off x="470744" y="4060229"/>
            <a:ext cx="3586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Gill Sans MT Pro Light" panose="020B0302020104020203" pitchFamily="34" charset="0"/>
              </a:rPr>
              <a:t>Antes: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Proceso manual para todos los usuarios de la compañía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Back up full de datos incluyendo correos, fotos y mapas relacionados con las labores corporativas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Este proceso se ejecuta mínimo una vez al 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b="1" dirty="0">
                <a:latin typeface="Gill Sans MT Pro Light" panose="020B0302020104020203" pitchFamily="34" charset="0"/>
              </a:rPr>
              <a:t>Auditoria de las copias realizadas</a:t>
            </a:r>
          </a:p>
          <a:p>
            <a:endParaRPr lang="es-CO" dirty="0" smtClean="0"/>
          </a:p>
        </p:txBody>
      </p:sp>
      <p:sp>
        <p:nvSpPr>
          <p:cNvPr id="29" name="15 CuadroTexto"/>
          <p:cNvSpPr txBox="1"/>
          <p:nvPr/>
        </p:nvSpPr>
        <p:spPr>
          <a:xfrm>
            <a:off x="4788024" y="4132237"/>
            <a:ext cx="3586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Gill Sans MT Pro Light" panose="020B0302020104020203" pitchFamily="34" charset="0"/>
              </a:rPr>
              <a:t>Ahora:</a:t>
            </a:r>
          </a:p>
          <a:p>
            <a:pPr algn="just"/>
            <a:r>
              <a:rPr lang="es-CO" sz="1600" dirty="0">
                <a:latin typeface="Gill Sans MT Pro Light" panose="020B0302020104020203" pitchFamily="34" charset="0"/>
              </a:rPr>
              <a:t>Procesos automatizados en cada equipo de computo ejecutado en fechas y horarios específicos</a:t>
            </a:r>
          </a:p>
        </p:txBody>
      </p:sp>
      <p:sp>
        <p:nvSpPr>
          <p:cNvPr id="30" name="18 CuadroTexto"/>
          <p:cNvSpPr txBox="1"/>
          <p:nvPr/>
        </p:nvSpPr>
        <p:spPr>
          <a:xfrm>
            <a:off x="4801732" y="5500389"/>
            <a:ext cx="3586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000" b="1" dirty="0">
                <a:latin typeface="Gill Sans MT Pro Light" panose="020B0302020104020203" pitchFamily="34" charset="0"/>
              </a:rPr>
              <a:t>Información general: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>
                <a:latin typeface="Gill Sans MT Pro Light" panose="020B0302020104020203" pitchFamily="34" charset="0"/>
              </a:rPr>
              <a:t>Almacenamiento de datos históricos de los sistemas de información principales de acuerdo a políticas establecidas (SIG)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4205357" y="1772816"/>
            <a:ext cx="1165334" cy="0"/>
          </a:xfrm>
          <a:prstGeom prst="straightConnector1">
            <a:avLst/>
          </a:prstGeom>
          <a:ln w="38100">
            <a:solidFill>
              <a:srgbClr val="094425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CuadroTexto"/>
          <p:cNvSpPr txBox="1"/>
          <p:nvPr/>
        </p:nvSpPr>
        <p:spPr>
          <a:xfrm>
            <a:off x="6406258" y="2719862"/>
            <a:ext cx="1711046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latin typeface="Gill Sans MT Pro Light" panose="020B0302020104020203" pitchFamily="34" charset="0"/>
              </a:rPr>
              <a:t>Servidor de </a:t>
            </a:r>
            <a:r>
              <a:rPr lang="es-CO" sz="1600" i="1" dirty="0" err="1" smtClean="0">
                <a:latin typeface="Gill Sans MT Pro Light" panose="020B0302020104020203" pitchFamily="34" charset="0"/>
              </a:rPr>
              <a:t>Backups</a:t>
            </a:r>
            <a:endParaRPr lang="es-CO" sz="1600" i="1" dirty="0">
              <a:latin typeface="Gill Sans MT Pro Light" panose="020B0302020104020203" pitchFamily="34" charset="0"/>
            </a:endParaRPr>
          </a:p>
        </p:txBody>
      </p:sp>
      <p:sp>
        <p:nvSpPr>
          <p:cNvPr id="17" name="2 CuadroTexto"/>
          <p:cNvSpPr txBox="1"/>
          <p:nvPr/>
        </p:nvSpPr>
        <p:spPr>
          <a:xfrm>
            <a:off x="8397467" y="2729141"/>
            <a:ext cx="565989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latin typeface="Gill Sans MT Pro Light" panose="020B0302020104020203" pitchFamily="34" charset="0"/>
              </a:rPr>
              <a:t>UTM</a:t>
            </a:r>
            <a:endParaRPr lang="es-CO" sz="1600" i="1" dirty="0">
              <a:latin typeface="Gill Sans MT Pro Light" panose="020B0302020104020203" pitchFamily="34" charset="0"/>
            </a:endParaRPr>
          </a:p>
        </p:txBody>
      </p:sp>
      <p:sp>
        <p:nvSpPr>
          <p:cNvPr id="18" name="19 CuadroTexto"/>
          <p:cNvSpPr txBox="1"/>
          <p:nvPr/>
        </p:nvSpPr>
        <p:spPr>
          <a:xfrm>
            <a:off x="1363478" y="3177447"/>
            <a:ext cx="2116990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latin typeface="Gill Sans MT Pro Light" panose="020B0302020104020203" pitchFamily="34" charset="0"/>
              </a:rPr>
              <a:t>Unidad de Copia a Cintas</a:t>
            </a:r>
            <a:endParaRPr lang="es-CO" sz="1600" i="1" dirty="0">
              <a:latin typeface="Gill Sans MT Pro Light" panose="020B0302020104020203" pitchFamily="34" charset="0"/>
            </a:endParaRPr>
          </a:p>
        </p:txBody>
      </p:sp>
      <p:sp>
        <p:nvSpPr>
          <p:cNvPr id="19" name="19 CuadroTexto"/>
          <p:cNvSpPr txBox="1"/>
          <p:nvPr/>
        </p:nvSpPr>
        <p:spPr>
          <a:xfrm>
            <a:off x="5132012" y="3174015"/>
            <a:ext cx="1640321" cy="338554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latin typeface="Gill Sans MT Pro Light" panose="020B0302020104020203" pitchFamily="34" charset="0"/>
              </a:rPr>
              <a:t>Servidores Virtuales</a:t>
            </a:r>
            <a:endParaRPr lang="es-CO" sz="1600" i="1" dirty="0">
              <a:latin typeface="Gill Sans MT Pro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SISTEMAS DE INFORMACIÓN  2012-2013</a:t>
            </a:r>
            <a:endParaRPr lang="es-CO" sz="23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 Elipse"/>
          <p:cNvSpPr/>
          <p:nvPr/>
        </p:nvSpPr>
        <p:spPr>
          <a:xfrm>
            <a:off x="4031788" y="861246"/>
            <a:ext cx="1224000" cy="1224136"/>
          </a:xfrm>
          <a:prstGeom prst="ellipse">
            <a:avLst/>
          </a:prstGeom>
          <a:solidFill>
            <a:srgbClr val="C8D8A4">
              <a:alpha val="70000"/>
            </a:srgbClr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21" name="10 Elipse"/>
          <p:cNvSpPr/>
          <p:nvPr/>
        </p:nvSpPr>
        <p:spPr>
          <a:xfrm>
            <a:off x="6909952" y="1804475"/>
            <a:ext cx="1223656" cy="1224136"/>
          </a:xfrm>
          <a:prstGeom prst="ellipse">
            <a:avLst/>
          </a:prstGeom>
          <a:solidFill>
            <a:srgbClr val="C8D8A4">
              <a:alpha val="70000"/>
            </a:srgbClr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22" name="11 Elipse"/>
          <p:cNvSpPr/>
          <p:nvPr/>
        </p:nvSpPr>
        <p:spPr>
          <a:xfrm>
            <a:off x="971500" y="1709544"/>
            <a:ext cx="1223656" cy="1224136"/>
          </a:xfrm>
          <a:prstGeom prst="ellipse">
            <a:avLst/>
          </a:prstGeom>
          <a:solidFill>
            <a:srgbClr val="C8D8A4">
              <a:alpha val="37000"/>
            </a:srgbClr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23" name="12 Elipse"/>
          <p:cNvSpPr/>
          <p:nvPr/>
        </p:nvSpPr>
        <p:spPr>
          <a:xfrm>
            <a:off x="6913913" y="3988963"/>
            <a:ext cx="1223656" cy="1224136"/>
          </a:xfrm>
          <a:prstGeom prst="ellipse">
            <a:avLst/>
          </a:prstGeom>
          <a:solidFill>
            <a:srgbClr val="C8D8A4">
              <a:alpha val="70000"/>
            </a:srgbClr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24" name="3 CuadroTexto"/>
          <p:cNvSpPr txBox="1"/>
          <p:nvPr/>
        </p:nvSpPr>
        <p:spPr>
          <a:xfrm>
            <a:off x="4249597" y="1320733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SIPEP</a:t>
            </a:r>
          </a:p>
        </p:txBody>
      </p:sp>
      <p:sp>
        <p:nvSpPr>
          <p:cNvPr id="25" name="14 CuadroTexto"/>
          <p:cNvSpPr txBox="1"/>
          <p:nvPr/>
        </p:nvSpPr>
        <p:spPr>
          <a:xfrm>
            <a:off x="6963678" y="2216488"/>
            <a:ext cx="111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Mercurio</a:t>
            </a:r>
          </a:p>
        </p:txBody>
      </p:sp>
      <p:sp>
        <p:nvSpPr>
          <p:cNvPr id="26" name="15 CuadroTexto"/>
          <p:cNvSpPr txBox="1"/>
          <p:nvPr/>
        </p:nvSpPr>
        <p:spPr>
          <a:xfrm>
            <a:off x="1059466" y="2136946"/>
            <a:ext cx="104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ADANT</a:t>
            </a:r>
          </a:p>
        </p:txBody>
      </p:sp>
      <p:sp>
        <p:nvSpPr>
          <p:cNvPr id="27" name="16 CuadroTexto"/>
          <p:cNvSpPr txBox="1"/>
          <p:nvPr/>
        </p:nvSpPr>
        <p:spPr>
          <a:xfrm>
            <a:off x="7006207" y="4416365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XENCO</a:t>
            </a:r>
          </a:p>
        </p:txBody>
      </p:sp>
      <p:sp>
        <p:nvSpPr>
          <p:cNvPr id="28" name="17 Elipse"/>
          <p:cNvSpPr/>
          <p:nvPr/>
        </p:nvSpPr>
        <p:spPr>
          <a:xfrm>
            <a:off x="3968708" y="4769362"/>
            <a:ext cx="1362995" cy="1323934"/>
          </a:xfrm>
          <a:prstGeom prst="ellipse">
            <a:avLst/>
          </a:prstGeom>
          <a:solidFill>
            <a:srgbClr val="C8D8A4">
              <a:alpha val="13000"/>
            </a:srgbClr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29" name="18 CuadroTexto"/>
          <p:cNvSpPr txBox="1"/>
          <p:nvPr/>
        </p:nvSpPr>
        <p:spPr>
          <a:xfrm>
            <a:off x="3886640" y="5182321"/>
            <a:ext cx="15023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	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Software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de </a:t>
            </a:r>
          </a:p>
          <a:p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Proyectos</a:t>
            </a:r>
          </a:p>
        </p:txBody>
      </p:sp>
      <p:sp>
        <p:nvSpPr>
          <p:cNvPr id="37" name="19 Elipse"/>
          <p:cNvSpPr/>
          <p:nvPr/>
        </p:nvSpPr>
        <p:spPr>
          <a:xfrm>
            <a:off x="822290" y="4018901"/>
            <a:ext cx="1223656" cy="1224136"/>
          </a:xfrm>
          <a:prstGeom prst="ellipse">
            <a:avLst/>
          </a:prstGeom>
          <a:solidFill>
            <a:srgbClr val="C8D8A4">
              <a:alpha val="70000"/>
            </a:srgbClr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44" name="20 CuadroTexto"/>
          <p:cNvSpPr txBox="1"/>
          <p:nvPr/>
        </p:nvSpPr>
        <p:spPr>
          <a:xfrm>
            <a:off x="991048" y="4318867"/>
            <a:ext cx="85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Página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Web</a:t>
            </a:r>
          </a:p>
        </p:txBody>
      </p:sp>
      <p:sp>
        <p:nvSpPr>
          <p:cNvPr id="45" name="23 Elipse"/>
          <p:cNvSpPr/>
          <p:nvPr/>
        </p:nvSpPr>
        <p:spPr>
          <a:xfrm>
            <a:off x="3425737" y="2476309"/>
            <a:ext cx="2370400" cy="2160000"/>
          </a:xfrm>
          <a:prstGeom prst="ellipse">
            <a:avLst/>
          </a:prstGeom>
          <a:solidFill>
            <a:srgbClr val="094426">
              <a:alpha val="5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46" name="24 CuadroTexto"/>
          <p:cNvSpPr txBox="1"/>
          <p:nvPr/>
        </p:nvSpPr>
        <p:spPr>
          <a:xfrm>
            <a:off x="3565350" y="3232209"/>
            <a:ext cx="215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b="1">
                <a:ln w="0"/>
                <a:solidFill>
                  <a:srgbClr val="09442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Display MT Pro Bold" panose="020B0802020104020203" pitchFamily="34" charset="0"/>
              </a:defRPr>
            </a:lvl1pPr>
          </a:lstStyle>
          <a:p>
            <a:r>
              <a:rPr lang="es-CO" sz="2000" dirty="0" smtClean="0">
                <a:solidFill>
                  <a:schemeClr val="bg1"/>
                </a:solidFill>
              </a:rPr>
              <a:t>INFORMACIÓN Y TECNOLOGÍA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7" name="7 CuadroTexto"/>
          <p:cNvSpPr txBox="1"/>
          <p:nvPr/>
        </p:nvSpPr>
        <p:spPr>
          <a:xfrm>
            <a:off x="6509625" y="3070023"/>
            <a:ext cx="217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Sistema de Gestión Documental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Gill Sans MT Pro Light" panose="020B0302020104020203" pitchFamily="34" charset="0"/>
            </a:endParaRPr>
          </a:p>
        </p:txBody>
      </p:sp>
      <p:sp>
        <p:nvSpPr>
          <p:cNvPr id="48" name="25 CuadroTexto"/>
          <p:cNvSpPr txBox="1"/>
          <p:nvPr/>
        </p:nvSpPr>
        <p:spPr>
          <a:xfrm>
            <a:off x="3185493" y="2072344"/>
            <a:ext cx="285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Sistema Control y Seguimiento a Proyectos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Gill Sans MT Pro Light" panose="020B0302020104020203" pitchFamily="34" charset="0"/>
            </a:endParaRPr>
          </a:p>
        </p:txBody>
      </p:sp>
      <p:sp>
        <p:nvSpPr>
          <p:cNvPr id="49" name="26 CuadroTexto"/>
          <p:cNvSpPr txBox="1"/>
          <p:nvPr/>
        </p:nvSpPr>
        <p:spPr>
          <a:xfrm>
            <a:off x="107164" y="2977689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Sistema de Planeación a partir de la georreferenciación de lotes y proyectos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Gill Sans MT Pro Light" panose="020B0302020104020203" pitchFamily="34" charset="0"/>
            </a:endParaRPr>
          </a:p>
        </p:txBody>
      </p:sp>
      <p:sp>
        <p:nvSpPr>
          <p:cNvPr id="50" name="27 CuadroTexto"/>
          <p:cNvSpPr txBox="1"/>
          <p:nvPr/>
        </p:nvSpPr>
        <p:spPr>
          <a:xfrm>
            <a:off x="288377" y="5332583"/>
            <a:ext cx="258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Información a la comunidad y a grupos de interés (Rendición de cuentas, red académica, Observatorio)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Gill Sans MT Pro Light" panose="020B0302020104020203" pitchFamily="34" charset="0"/>
            </a:endParaRPr>
          </a:p>
        </p:txBody>
      </p:sp>
      <p:sp>
        <p:nvSpPr>
          <p:cNvPr id="51" name="29 CuadroTexto"/>
          <p:cNvSpPr txBox="1"/>
          <p:nvPr/>
        </p:nvSpPr>
        <p:spPr>
          <a:xfrm>
            <a:off x="3150391" y="6252569"/>
            <a:ext cx="312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Subasta inversa, información desplazados (Recurso Humano, Fondo Rotatorio de Crédito)</a:t>
            </a:r>
          </a:p>
        </p:txBody>
      </p:sp>
      <p:sp>
        <p:nvSpPr>
          <p:cNvPr id="52" name="30 CuadroTexto"/>
          <p:cNvSpPr txBox="1"/>
          <p:nvPr/>
        </p:nvSpPr>
        <p:spPr>
          <a:xfrm>
            <a:off x="6275254" y="5213099"/>
            <a:ext cx="249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Sistema de Información Financiera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Gill Sans MT Pro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128796" y="1371545"/>
            <a:ext cx="6653804" cy="4433719"/>
          </a:xfrm>
          <a:prstGeom prst="ellipse">
            <a:avLst/>
          </a:prstGeom>
          <a:noFill/>
          <a:ln w="19050">
            <a:solidFill>
              <a:srgbClr val="0944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4258068" y="764704"/>
            <a:ext cx="4911568" cy="609329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/>
          <p:cNvSpPr txBox="1"/>
          <p:nvPr/>
        </p:nvSpPr>
        <p:spPr>
          <a:xfrm>
            <a:off x="8287886" y="718156"/>
            <a:ext cx="108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>
                    <a:lumMod val="65000"/>
                  </a:schemeClr>
                </a:solidFill>
              </a:rPr>
              <a:t>ERP </a:t>
            </a:r>
          </a:p>
          <a:p>
            <a:pPr algn="ctr"/>
            <a:r>
              <a:rPr lang="es-CO" sz="2400" b="1" dirty="0" smtClean="0">
                <a:solidFill>
                  <a:schemeClr val="bg1">
                    <a:lumMod val="65000"/>
                  </a:schemeClr>
                </a:solidFill>
              </a:rPr>
              <a:t>ADA</a:t>
            </a:r>
            <a:endParaRPr lang="es-CO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173252"/>
            <a:ext cx="7812360" cy="60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SISTEMAS DE INFORMACIÓN ACTUAL Y PROYECCIÓN</a:t>
            </a:r>
            <a:endParaRPr lang="es-CO" sz="23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9512" y="188640"/>
            <a:ext cx="7632848" cy="591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>
              <a:solidFill>
                <a:prstClr val="white">
                  <a:lumMod val="50000"/>
                </a:prstClr>
              </a:solidFill>
              <a:latin typeface="Arial Narrow"/>
              <a:cs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 bwMode="auto">
          <a:xfrm>
            <a:off x="7937780" y="36103"/>
            <a:ext cx="1026708" cy="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10 Elipse"/>
          <p:cNvSpPr/>
          <p:nvPr/>
        </p:nvSpPr>
        <p:spPr>
          <a:xfrm>
            <a:off x="1128796" y="1804475"/>
            <a:ext cx="1223656" cy="1224136"/>
          </a:xfrm>
          <a:prstGeom prst="ellipse">
            <a:avLst/>
          </a:prstGeom>
          <a:solidFill>
            <a:srgbClr val="D8E4BF"/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25" name="14 CuadroTexto"/>
          <p:cNvSpPr txBox="1"/>
          <p:nvPr/>
        </p:nvSpPr>
        <p:spPr>
          <a:xfrm>
            <a:off x="1182522" y="2216488"/>
            <a:ext cx="111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Mercurio</a:t>
            </a:r>
          </a:p>
        </p:txBody>
      </p:sp>
      <p:sp>
        <p:nvSpPr>
          <p:cNvPr id="37" name="19 Elipse"/>
          <p:cNvSpPr/>
          <p:nvPr/>
        </p:nvSpPr>
        <p:spPr>
          <a:xfrm>
            <a:off x="822290" y="4018901"/>
            <a:ext cx="1223656" cy="1224136"/>
          </a:xfrm>
          <a:prstGeom prst="ellipse">
            <a:avLst/>
          </a:prstGeom>
          <a:solidFill>
            <a:srgbClr val="D8E4BF"/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44" name="20 CuadroTexto"/>
          <p:cNvSpPr txBox="1"/>
          <p:nvPr/>
        </p:nvSpPr>
        <p:spPr>
          <a:xfrm>
            <a:off x="991048" y="4318867"/>
            <a:ext cx="85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Página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rPr>
              <a:t>Web</a:t>
            </a:r>
          </a:p>
        </p:txBody>
      </p:sp>
      <p:sp>
        <p:nvSpPr>
          <p:cNvPr id="45" name="23 Elipse"/>
          <p:cNvSpPr/>
          <p:nvPr/>
        </p:nvSpPr>
        <p:spPr>
          <a:xfrm>
            <a:off x="3425737" y="2476309"/>
            <a:ext cx="2370400" cy="2160000"/>
          </a:xfrm>
          <a:prstGeom prst="ellipse">
            <a:avLst/>
          </a:prstGeom>
          <a:solidFill>
            <a:srgbClr val="094426">
              <a:alpha val="5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46" name="24 CuadroTexto"/>
          <p:cNvSpPr txBox="1"/>
          <p:nvPr/>
        </p:nvSpPr>
        <p:spPr>
          <a:xfrm>
            <a:off x="3565350" y="3232209"/>
            <a:ext cx="215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b="1">
                <a:ln w="0"/>
                <a:solidFill>
                  <a:srgbClr val="09442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Display MT Pro Bold" panose="020B0802020104020203" pitchFamily="34" charset="0"/>
              </a:defRPr>
            </a:lvl1pPr>
          </a:lstStyle>
          <a:p>
            <a:r>
              <a:rPr lang="es-CO" sz="2000" dirty="0" smtClean="0">
                <a:solidFill>
                  <a:schemeClr val="bg1"/>
                </a:solidFill>
              </a:rPr>
              <a:t>INFORMACIÓN Y TECNOLOGÍA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7" name="7 CuadroTexto"/>
          <p:cNvSpPr txBox="1"/>
          <p:nvPr/>
        </p:nvSpPr>
        <p:spPr>
          <a:xfrm>
            <a:off x="574120" y="3070022"/>
            <a:ext cx="217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Sistema de Gestión Documental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Gill Sans MT Pro Light" panose="020B0302020104020203" pitchFamily="34" charset="0"/>
            </a:endParaRPr>
          </a:p>
        </p:txBody>
      </p:sp>
      <p:sp>
        <p:nvSpPr>
          <p:cNvPr id="50" name="27 CuadroTexto"/>
          <p:cNvSpPr txBox="1"/>
          <p:nvPr/>
        </p:nvSpPr>
        <p:spPr>
          <a:xfrm>
            <a:off x="288377" y="5332583"/>
            <a:ext cx="258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Información a la comunidad y a grupos de interés (Rendición de cuentas, red académica, Observatorio)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Gill Sans MT Pro Light" panose="020B0302020104020203" pitchFamily="34" charset="0"/>
            </a:endParaRPr>
          </a:p>
        </p:txBody>
      </p:sp>
      <p:sp>
        <p:nvSpPr>
          <p:cNvPr id="51" name="29 CuadroTexto"/>
          <p:cNvSpPr txBox="1"/>
          <p:nvPr/>
        </p:nvSpPr>
        <p:spPr>
          <a:xfrm>
            <a:off x="6458009" y="3233143"/>
            <a:ext cx="268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En proceso de Construcción:</a:t>
            </a:r>
          </a:p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rPr>
              <a:t>Seguimiento al avance de obras y formulaciones, Control de Indicadores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Gill Sans MT Pro Light" panose="020B0302020104020203" pitchFamily="34" charset="0"/>
            </a:endParaRPr>
          </a:p>
        </p:txBody>
      </p:sp>
      <p:sp>
        <p:nvSpPr>
          <p:cNvPr id="32" name="1 Elipse"/>
          <p:cNvSpPr/>
          <p:nvPr/>
        </p:nvSpPr>
        <p:spPr>
          <a:xfrm>
            <a:off x="6832060" y="1973752"/>
            <a:ext cx="1224000" cy="1224136"/>
          </a:xfrm>
          <a:prstGeom prst="ellipse">
            <a:avLst/>
          </a:prstGeom>
          <a:solidFill>
            <a:srgbClr val="EFF2E7"/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33" name="12 Elipse"/>
          <p:cNvSpPr/>
          <p:nvPr/>
        </p:nvSpPr>
        <p:spPr>
          <a:xfrm>
            <a:off x="4710766" y="4772702"/>
            <a:ext cx="1223656" cy="1224136"/>
          </a:xfrm>
          <a:prstGeom prst="ellipse">
            <a:avLst/>
          </a:prstGeom>
          <a:solidFill>
            <a:srgbClr val="D8E4BF"/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34" name="3 CuadroTexto"/>
          <p:cNvSpPr txBox="1"/>
          <p:nvPr/>
        </p:nvSpPr>
        <p:spPr>
          <a:xfrm>
            <a:off x="6892960" y="2203072"/>
            <a:ext cx="1108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 Pro Medium" panose="020B0602020104020203" pitchFamily="34" charset="0"/>
              </a:defRPr>
            </a:lvl1pPr>
          </a:lstStyle>
          <a:p>
            <a:r>
              <a:rPr lang="es-CO" dirty="0"/>
              <a:t>Módulo </a:t>
            </a:r>
          </a:p>
          <a:p>
            <a:r>
              <a:rPr lang="es-CO" dirty="0"/>
              <a:t>Proyectos</a:t>
            </a:r>
          </a:p>
        </p:txBody>
      </p:sp>
      <p:sp>
        <p:nvSpPr>
          <p:cNvPr id="35" name="16 CuadroTexto"/>
          <p:cNvSpPr txBox="1"/>
          <p:nvPr/>
        </p:nvSpPr>
        <p:spPr>
          <a:xfrm>
            <a:off x="4832193" y="5048809"/>
            <a:ext cx="114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 Pro Medium" panose="020B0602020104020203" pitchFamily="34" charset="0"/>
              </a:defRPr>
            </a:lvl1pPr>
          </a:lstStyle>
          <a:p>
            <a:r>
              <a:rPr lang="es-CO" dirty="0"/>
              <a:t>Módulo </a:t>
            </a:r>
          </a:p>
          <a:p>
            <a:r>
              <a:rPr lang="es-CO" dirty="0"/>
              <a:t>Financiero</a:t>
            </a:r>
          </a:p>
        </p:txBody>
      </p:sp>
      <p:sp>
        <p:nvSpPr>
          <p:cNvPr id="38" name="30 CuadroTexto"/>
          <p:cNvSpPr txBox="1"/>
          <p:nvPr/>
        </p:nvSpPr>
        <p:spPr>
          <a:xfrm>
            <a:off x="4107252" y="6012561"/>
            <a:ext cx="249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Sistema de Información Financiera</a:t>
            </a:r>
          </a:p>
        </p:txBody>
      </p:sp>
      <p:sp>
        <p:nvSpPr>
          <p:cNvPr id="39" name="12 Elipse"/>
          <p:cNvSpPr/>
          <p:nvPr/>
        </p:nvSpPr>
        <p:spPr>
          <a:xfrm>
            <a:off x="6558944" y="4059243"/>
            <a:ext cx="1223656" cy="1224136"/>
          </a:xfrm>
          <a:prstGeom prst="ellipse">
            <a:avLst/>
          </a:prstGeom>
          <a:solidFill>
            <a:srgbClr val="EFF2E7"/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40" name="16 CuadroTexto"/>
          <p:cNvSpPr txBox="1"/>
          <p:nvPr/>
        </p:nvSpPr>
        <p:spPr>
          <a:xfrm>
            <a:off x="6534441" y="4209440"/>
            <a:ext cx="1282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 Pro Medium" panose="020B0602020104020203" pitchFamily="34" charset="0"/>
              </a:defRPr>
            </a:lvl1pPr>
          </a:lstStyle>
          <a:p>
            <a:r>
              <a:rPr lang="es-CO" dirty="0"/>
              <a:t>Módulo </a:t>
            </a:r>
          </a:p>
          <a:p>
            <a:r>
              <a:rPr lang="es-CO" dirty="0"/>
              <a:t>Talento Humano</a:t>
            </a:r>
          </a:p>
        </p:txBody>
      </p:sp>
      <p:sp>
        <p:nvSpPr>
          <p:cNvPr id="41" name="30 CuadroTexto"/>
          <p:cNvSpPr txBox="1"/>
          <p:nvPr/>
        </p:nvSpPr>
        <p:spPr>
          <a:xfrm>
            <a:off x="6101959" y="5317895"/>
            <a:ext cx="249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En proceso de Construcción:</a:t>
            </a:r>
          </a:p>
          <a:p>
            <a:r>
              <a:rPr lang="es-CO" dirty="0" smtClean="0"/>
              <a:t>Sistema </a:t>
            </a:r>
            <a:r>
              <a:rPr lang="es-CO" dirty="0"/>
              <a:t>de </a:t>
            </a:r>
            <a:r>
              <a:rPr lang="es-CO" dirty="0" smtClean="0"/>
              <a:t>Personal y Nómina</a:t>
            </a:r>
            <a:endParaRPr lang="es-CO" dirty="0"/>
          </a:p>
        </p:txBody>
      </p:sp>
      <p:sp>
        <p:nvSpPr>
          <p:cNvPr id="42" name="12 Elipse"/>
          <p:cNvSpPr/>
          <p:nvPr/>
        </p:nvSpPr>
        <p:spPr>
          <a:xfrm>
            <a:off x="4819111" y="851247"/>
            <a:ext cx="1374755" cy="1279323"/>
          </a:xfrm>
          <a:prstGeom prst="ellipse">
            <a:avLst/>
          </a:prstGeom>
          <a:solidFill>
            <a:srgbClr val="D8E4BF"/>
          </a:solidFill>
          <a:ln w="28575">
            <a:solidFill>
              <a:srgbClr val="AAC37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rgbClr val="FF9900"/>
              </a:solidFill>
            </a:endParaRPr>
          </a:p>
        </p:txBody>
      </p:sp>
      <p:sp>
        <p:nvSpPr>
          <p:cNvPr id="43" name="16 CuadroTexto"/>
          <p:cNvSpPr txBox="1"/>
          <p:nvPr/>
        </p:nvSpPr>
        <p:spPr>
          <a:xfrm>
            <a:off x="4819111" y="1095963"/>
            <a:ext cx="143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Display MT Pro Bold" panose="020B0802020104020203" pitchFamily="34" charset="0"/>
              </a:defRPr>
            </a:lvl1pPr>
          </a:lstStyle>
          <a:p>
            <a:r>
              <a:rPr lang="es-CO" dirty="0">
                <a:latin typeface="Gill Sans MT Pro Medium" panose="020B0602020104020203" pitchFamily="34" charset="0"/>
              </a:rPr>
              <a:t>Módulo </a:t>
            </a:r>
          </a:p>
          <a:p>
            <a:r>
              <a:rPr lang="es-CO" dirty="0">
                <a:latin typeface="Gill Sans MT Pro Medium" panose="020B0602020104020203" pitchFamily="34" charset="0"/>
              </a:rPr>
              <a:t>Contratación</a:t>
            </a:r>
          </a:p>
        </p:txBody>
      </p:sp>
      <p:sp>
        <p:nvSpPr>
          <p:cNvPr id="53" name="30 CuadroTexto"/>
          <p:cNvSpPr txBox="1"/>
          <p:nvPr/>
        </p:nvSpPr>
        <p:spPr>
          <a:xfrm>
            <a:off x="4308559" y="2112298"/>
            <a:ext cx="249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Gill Sans MT Pro Light" panose="020B0302020104020203" pitchFamily="34" charset="0"/>
              </a:defRPr>
            </a:lvl1pPr>
          </a:lstStyle>
          <a:p>
            <a:r>
              <a:rPr lang="es-CO" dirty="0"/>
              <a:t>Sistema de Información Jurídica</a:t>
            </a:r>
          </a:p>
        </p:txBody>
      </p:sp>
    </p:spTree>
    <p:extLst>
      <p:ext uri="{BB962C8B-B14F-4D97-AF65-F5344CB8AC3E}">
        <p14:creationId xmlns:p14="http://schemas.microsoft.com/office/powerpoint/2010/main" val="18458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B1B1B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10321</TotalTime>
  <Words>2903</Words>
  <Application>Microsoft Office PowerPoint</Application>
  <PresentationFormat>Presentación en pantalla (4:3)</PresentationFormat>
  <Paragraphs>505</Paragraphs>
  <Slides>39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2" baseType="lpstr">
      <vt:lpstr>Arial</vt:lpstr>
      <vt:lpstr>Arial Narrow</vt:lpstr>
      <vt:lpstr>Calibri</vt:lpstr>
      <vt:lpstr>Gill Sans Display MT Pro Bold</vt:lpstr>
      <vt:lpstr>Gill Sans MT Pro Book</vt:lpstr>
      <vt:lpstr>Gill Sans MT Pro Condensed</vt:lpstr>
      <vt:lpstr>Gill Sans MT Pro Light</vt:lpstr>
      <vt:lpstr>Gill Sans MT Pro Medium</vt:lpstr>
      <vt:lpstr>Lucida Sans Unicode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ANDREA PULGARIN HERNANDEZ</dc:creator>
  <cp:lastModifiedBy>Maria Isabel Arango Tapias</cp:lastModifiedBy>
  <cp:revision>999</cp:revision>
  <cp:lastPrinted>2015-11-09T22:53:38Z</cp:lastPrinted>
  <dcterms:created xsi:type="dcterms:W3CDTF">2015-07-06T15:52:30Z</dcterms:created>
  <dcterms:modified xsi:type="dcterms:W3CDTF">2015-12-01T21:21:54Z</dcterms:modified>
</cp:coreProperties>
</file>