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16" r:id="rId3"/>
    <p:sldId id="289" r:id="rId4"/>
    <p:sldId id="298" r:id="rId5"/>
    <p:sldId id="293" r:id="rId6"/>
    <p:sldId id="291" r:id="rId7"/>
    <p:sldId id="295" r:id="rId8"/>
    <p:sldId id="284" r:id="rId9"/>
    <p:sldId id="302" r:id="rId10"/>
    <p:sldId id="320" r:id="rId11"/>
    <p:sldId id="31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8129" autoAdjust="0"/>
  </p:normalViewPr>
  <p:slideViewPr>
    <p:cSldViewPr>
      <p:cViewPr varScale="1">
        <p:scale>
          <a:sx n="90" d="100"/>
          <a:sy n="9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posadaja\Documents\DOCUMENTOS\P%20Y%20P%202014\IV%20EPS\2015\Consolidados%20de%20visitas%20EAPB%202015\CONSOLIDADO%20VISTAS%20EPS-C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posadaja\Documents\DOCUMENTOS\P%20Y%20P%202014\IV%20EPS\2015\Consolidados%20de%20visitas%20EAPB%202015\CONSOLIDADO%20VISITAS%20EPS-S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'CONSOLIDADO VISITAS EPS-C'!$L$1</c:f>
              <c:strCache>
                <c:ptCount val="1"/>
                <c:pt idx="0">
                  <c:v>CALIFICACIÓN POR EPS-C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'CONSOLIDADO VISITAS EPS-C'!$K$4:$K$20</c:f>
              <c:strCache>
                <c:ptCount val="17"/>
                <c:pt idx="0">
                  <c:v>NUEVA EPS</c:v>
                </c:pt>
                <c:pt idx="1">
                  <c:v>COOMEVA</c:v>
                </c:pt>
                <c:pt idx="2">
                  <c:v>SANITAS</c:v>
                </c:pt>
                <c:pt idx="3">
                  <c:v>SALUDTOTAL</c:v>
                </c:pt>
                <c:pt idx="4">
                  <c:v>SALUDCOOP</c:v>
                </c:pt>
                <c:pt idx="5">
                  <c:v>CRUZ BLANCA</c:v>
                </c:pt>
                <c:pt idx="6">
                  <c:v>CAFESALUD</c:v>
                </c:pt>
                <c:pt idx="7">
                  <c:v>UNISALUD</c:v>
                </c:pt>
                <c:pt idx="8">
                  <c:v>SERVICIO OCCIDENTAL DE SALUD -SOS-</c:v>
                </c:pt>
                <c:pt idx="9">
                  <c:v>SURA</c:v>
                </c:pt>
                <c:pt idx="10">
                  <c:v>EPM</c:v>
                </c:pt>
                <c:pt idx="11">
                  <c:v>ECOPETROL</c:v>
                </c:pt>
                <c:pt idx="12">
                  <c:v>UDEA</c:v>
                </c:pt>
                <c:pt idx="13">
                  <c:v>POLICIA NACIONAL</c:v>
                </c:pt>
                <c:pt idx="14">
                  <c:v>FONDO PASIVO SOCIAL</c:v>
                </c:pt>
                <c:pt idx="15">
                  <c:v>FUNDACIÓN MÉDICO PREVENTIVA</c:v>
                </c:pt>
                <c:pt idx="16">
                  <c:v>HOSPITAL MILITAR </c:v>
                </c:pt>
              </c:strCache>
            </c:strRef>
          </c:cat>
          <c:val>
            <c:numRef>
              <c:f>'CONSOLIDADO VISITAS EPS-C'!$L$4:$L$20</c:f>
              <c:numCache>
                <c:formatCode>0.00</c:formatCode>
                <c:ptCount val="17"/>
                <c:pt idx="0">
                  <c:v>3.56</c:v>
                </c:pt>
                <c:pt idx="1">
                  <c:v>3.76</c:v>
                </c:pt>
                <c:pt idx="2">
                  <c:v>3.12</c:v>
                </c:pt>
                <c:pt idx="3">
                  <c:v>3.46</c:v>
                </c:pt>
                <c:pt idx="4">
                  <c:v>3.15</c:v>
                </c:pt>
                <c:pt idx="5">
                  <c:v>3.15</c:v>
                </c:pt>
                <c:pt idx="6">
                  <c:v>3.15</c:v>
                </c:pt>
                <c:pt idx="7">
                  <c:v>3.39</c:v>
                </c:pt>
                <c:pt idx="8">
                  <c:v>2.7</c:v>
                </c:pt>
                <c:pt idx="9">
                  <c:v>3.78</c:v>
                </c:pt>
                <c:pt idx="10">
                  <c:v>4.08</c:v>
                </c:pt>
                <c:pt idx="11">
                  <c:v>4.21</c:v>
                </c:pt>
                <c:pt idx="12">
                  <c:v>3.69</c:v>
                </c:pt>
                <c:pt idx="13">
                  <c:v>3.65</c:v>
                </c:pt>
                <c:pt idx="14">
                  <c:v>3.88</c:v>
                </c:pt>
                <c:pt idx="15">
                  <c:v>3.81</c:v>
                </c:pt>
                <c:pt idx="16">
                  <c:v>3.36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2886272"/>
        <c:axId val="190278464"/>
        <c:axId val="0"/>
      </c:bar3DChart>
      <c:catAx>
        <c:axId val="27288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90278464"/>
        <c:crosses val="autoZero"/>
        <c:auto val="1"/>
        <c:lblAlgn val="ctr"/>
        <c:lblOffset val="100"/>
        <c:noMultiLvlLbl val="0"/>
      </c:catAx>
      <c:valAx>
        <c:axId val="19027846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728862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bg1">
          <a:lumMod val="95000"/>
        </a:schemeClr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8000"/>
              </a:solidFill>
            </a:defRPr>
          </a:pPr>
          <a:endParaRPr lang="es-CO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'CONSOLIDADO EPS -S'!$I$2</c:f>
              <c:strCache>
                <c:ptCount val="1"/>
                <c:pt idx="0">
                  <c:v>CALIFICACIÓN POR EPS-S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3617545491658022E-17"/>
                  <c:y val="-4.173186586129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764892716609714E-3"/>
                  <c:y val="-3.755867927516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EPS -S'!$H$6:$H$11</c:f>
              <c:strCache>
                <c:ptCount val="6"/>
                <c:pt idx="0">
                  <c:v>CAPRECOM</c:v>
                </c:pt>
                <c:pt idx="1">
                  <c:v>COOSALUD </c:v>
                </c:pt>
                <c:pt idx="2">
                  <c:v>SAVIA </c:v>
                </c:pt>
                <c:pt idx="3">
                  <c:v>ECOOPSOS</c:v>
                </c:pt>
                <c:pt idx="4">
                  <c:v>AIC </c:v>
                </c:pt>
                <c:pt idx="5">
                  <c:v>EMDISALUD</c:v>
                </c:pt>
              </c:strCache>
            </c:strRef>
          </c:cat>
          <c:val>
            <c:numRef>
              <c:f>'CONSOLIDADO EPS -S'!$I$6:$I$11</c:f>
              <c:numCache>
                <c:formatCode>0.00</c:formatCode>
                <c:ptCount val="6"/>
                <c:pt idx="0">
                  <c:v>2.5099999999999998</c:v>
                </c:pt>
                <c:pt idx="1">
                  <c:v>3.91</c:v>
                </c:pt>
                <c:pt idx="2">
                  <c:v>3.69</c:v>
                </c:pt>
                <c:pt idx="3">
                  <c:v>3.37</c:v>
                </c:pt>
                <c:pt idx="4">
                  <c:v>3.03</c:v>
                </c:pt>
                <c:pt idx="5">
                  <c:v>1.54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3218560"/>
        <c:axId val="199885376"/>
        <c:axId val="0"/>
      </c:bar3DChart>
      <c:catAx>
        <c:axId val="27321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199885376"/>
        <c:crosses val="autoZero"/>
        <c:auto val="1"/>
        <c:lblAlgn val="ctr"/>
        <c:lblOffset val="100"/>
        <c:noMultiLvlLbl val="0"/>
      </c:catAx>
      <c:valAx>
        <c:axId val="19988537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732185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bg1">
          <a:lumMod val="95000"/>
        </a:schemeClr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5DE9-AC6A-4E21-AC14-E19507ABC39B}" type="datetimeFigureOut">
              <a:rPr lang="es-CO" smtClean="0"/>
              <a:pPr/>
              <a:t>20/11/2015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DC9B-061C-465A-9180-B9753B24C04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63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DC9B-061C-465A-9180-B9753B24C047}" type="slidenum">
              <a:rPr lang="es-CO" smtClean="0"/>
              <a:pPr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63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9044-9777-41E6-A249-1A0AE811B29A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6FFC-0CCE-4E62-8B77-D946C14E4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Instrumento%20ajustado%2016-10-%202014.xlsx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Instrumento%20de%20IVC4505%20EAPB%20270513.xls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40006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SECCIONAL DE SALUD Y PROTECCION SOCIAL DE ANTIOQUIA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02919" y="1916832"/>
            <a:ext cx="264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Salud Pública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67155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Fortalecimiento de la Vigilancia en  Salud y Gestión del Conocimiento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54102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VISITAS DE </a:t>
            </a:r>
            <a:r>
              <a:rPr lang="es-CO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</a:t>
            </a:r>
            <a:r>
              <a:rPr lang="es-CO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VIGILANCIA A EAPB  ÁREA </a:t>
            </a:r>
            <a:r>
              <a:rPr lang="es-CO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</a:t>
            </a:r>
            <a:r>
              <a:rPr lang="es-CO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</a:p>
          <a:p>
            <a:pPr algn="ctr"/>
            <a:r>
              <a:rPr lang="es-CO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algn="r"/>
            <a:endParaRPr lang="es-CO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O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Gustavo </a:t>
            </a:r>
            <a:r>
              <a:rPr lang="es-CO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Adolfo Posada J. </a:t>
            </a:r>
          </a:p>
        </p:txBody>
      </p:sp>
    </p:spTree>
    <p:extLst>
      <p:ext uri="{BB962C8B-B14F-4D97-AF65-F5344CB8AC3E}">
        <p14:creationId xmlns:p14="http://schemas.microsoft.com/office/powerpoint/2010/main" val="31410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332656"/>
            <a:ext cx="7776864" cy="10556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VISITAS IV – ÁREA SALUD PÚBLICA EAPB RÉGIMEN </a:t>
            </a:r>
            <a:r>
              <a:rPr lang="es-CO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SUBSIDIADO 2015</a:t>
            </a:r>
            <a:endParaRPr lang="es-CO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03880" y="5114210"/>
            <a:ext cx="7992888" cy="345514"/>
            <a:chOff x="3504" y="0"/>
            <a:chExt cx="55067" cy="2457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3504" y="95"/>
              <a:ext cx="2733" cy="128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331" y="95"/>
              <a:ext cx="11335" cy="2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Adecuado </a:t>
              </a:r>
              <a:r>
                <a:rPr lang="es-ES" sz="800" b="1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s-ES" sz="8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4 a 5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21126" y="0"/>
              <a:ext cx="2733" cy="153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42863" y="0"/>
              <a:ext cx="2733" cy="1536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uadro de texto 2"/>
            <p:cNvSpPr txBox="1">
              <a:spLocks noChangeArrowheads="1"/>
            </p:cNvSpPr>
            <p:nvPr/>
          </p:nvSpPr>
          <p:spPr bwMode="auto">
            <a:xfrm>
              <a:off x="26098" y="190"/>
              <a:ext cx="15672" cy="2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Medianamente adecuado 3 a 3,99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uadro de texto 2"/>
            <p:cNvSpPr txBox="1">
              <a:spLocks noChangeArrowheads="1"/>
            </p:cNvSpPr>
            <p:nvPr/>
          </p:nvSpPr>
          <p:spPr bwMode="auto">
            <a:xfrm>
              <a:off x="47236" y="32"/>
              <a:ext cx="11335" cy="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Inadecuado 0,01</a:t>
              </a:r>
              <a:r>
                <a:rPr kumimoji="0" lang="es-ES" sz="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2,99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826143"/>
              </p:ext>
            </p:extLst>
          </p:nvPr>
        </p:nvGraphicFramePr>
        <p:xfrm>
          <a:off x="703880" y="1907381"/>
          <a:ext cx="7756552" cy="304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6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88640"/>
            <a:ext cx="7416824" cy="10556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COMPARATIVO DE RESULTADOS PROMEDIOS POR COMPONENTES. VISITAS </a:t>
            </a:r>
            <a:r>
              <a:rPr lang="es-CO" dirty="0" smtClean="0"/>
              <a:t>EAPB 2013 - 2015</a:t>
            </a:r>
            <a:endParaRPr lang="es-CO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35" y="1311767"/>
            <a:ext cx="426013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6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44944" y="549119"/>
            <a:ext cx="4752528" cy="5721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/>
              <a:t>En cumplimiento de las competencias de los Departamentos en salud otorgadas por la Ley  715 de 2001</a:t>
            </a:r>
            <a:r>
              <a:rPr lang="es-MX" sz="2400" dirty="0"/>
              <a:t>, articulo </a:t>
            </a:r>
            <a:r>
              <a:rPr lang="es-MX" sz="2400" dirty="0" smtClean="0"/>
              <a:t>43 </a:t>
            </a:r>
            <a:r>
              <a:rPr lang="es-MX" sz="2400" dirty="0"/>
              <a:t>“…corresponde a los Departamentos, dirigir, coordinar y vigilar el sector salud y del Sistema General de seguridad social en el territorio de su jurisdicción…” </a:t>
            </a:r>
            <a:r>
              <a:rPr lang="es-ES_tradnl" sz="2400" dirty="0"/>
              <a:t>la Secretaria Seccional de Salud y Protección Social de Antioquia </a:t>
            </a:r>
            <a:r>
              <a:rPr lang="es-CO" sz="2400" dirty="0" smtClean="0"/>
              <a:t>realiza visitas </a:t>
            </a:r>
            <a:r>
              <a:rPr lang="es-CO" sz="2400" dirty="0"/>
              <a:t>de Inspección y </a:t>
            </a:r>
            <a:r>
              <a:rPr lang="es-CO" sz="2400" dirty="0" smtClean="0"/>
              <a:t>Vigilancia a las EAPB del Departamento.</a:t>
            </a:r>
            <a:endParaRPr lang="es-CO" sz="2400" dirty="0"/>
          </a:p>
        </p:txBody>
      </p:sp>
      <p:pic>
        <p:nvPicPr>
          <p:cNvPr id="1026" name="Picture 2" descr="C:\Users\gposadaja\Desktop\maximix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67" y="1556792"/>
            <a:ext cx="3470033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27150" y="314096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 </a:t>
            </a:r>
          </a:p>
          <a:p>
            <a:pPr lvl="0"/>
            <a:endParaRPr lang="es-ES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CO" dirty="0"/>
              <a:t>Realizar inspección y vigilancia a los diferentes componentes que integran la gestión de las acciones de Salud Pública en las EAPB del Departamento de Antioquia mediante seguimiento, monitoreo y evaluación tendientes a garantizar y fortalecer acciones de promoción de la salud y prevención de la enfermedad.</a:t>
            </a:r>
            <a:br>
              <a:rPr lang="es-CO" dirty="0"/>
            </a:br>
            <a:endParaRPr lang="es-ES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59632" y="260648"/>
            <a:ext cx="6840760" cy="5788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VISITAS 2015</a:t>
            </a:r>
            <a:endParaRPr lang="es-CO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7150" y="105273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</a:t>
            </a:r>
          </a:p>
          <a:p>
            <a:endParaRPr lang="es-ES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dirty="0" smtClean="0"/>
              <a:t>Se programaron 23 </a:t>
            </a:r>
            <a:r>
              <a:rPr lang="es-MX" dirty="0"/>
              <a:t>visitas de Inspección y Vigilancia, a 9</a:t>
            </a:r>
            <a:r>
              <a:rPr lang="es-MX" dirty="0" smtClean="0"/>
              <a:t> </a:t>
            </a:r>
            <a:r>
              <a:rPr lang="es-MX" dirty="0"/>
              <a:t>EPS del Régimen </a:t>
            </a:r>
            <a:r>
              <a:rPr lang="es-MX" dirty="0" smtClean="0"/>
              <a:t>Contributivo, 8  </a:t>
            </a:r>
            <a:r>
              <a:rPr lang="es-MX" dirty="0"/>
              <a:t>EAPB de Régimen de Excepción y  Especial y  6 EPS del Régimen Subsidiado</a:t>
            </a:r>
            <a:r>
              <a:rPr lang="es-MX" dirty="0" smtClean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06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63474" y="2792213"/>
            <a:ext cx="2561966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es-CO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Evaluación</a:t>
            </a:r>
            <a:endParaRPr lang="es-CO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987824" y="2328256"/>
            <a:ext cx="5688632" cy="20090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s-CO" sz="1400" dirty="0" smtClean="0"/>
              <a:t> Cada criterio evaluado se le asigna según los hallazgos la siguiente escala de  calificación así</a:t>
            </a:r>
            <a:r>
              <a:rPr lang="es-CO" sz="1400" dirty="0"/>
              <a:t>: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1: Muy deficiente, sin evidencias</a:t>
            </a:r>
          </a:p>
          <a:p>
            <a:pPr algn="just"/>
            <a:r>
              <a:rPr lang="es-CO" sz="1400" dirty="0"/>
              <a:t>2: Deficiente, pocas evidencias o no corresponde a lo exigido</a:t>
            </a:r>
          </a:p>
          <a:p>
            <a:pPr algn="just"/>
            <a:r>
              <a:rPr lang="es-CO" sz="1400" dirty="0"/>
              <a:t>3: Aceptable, evidencias con observaciones</a:t>
            </a:r>
          </a:p>
          <a:p>
            <a:pPr algn="just"/>
            <a:r>
              <a:rPr lang="es-CO" sz="1400" dirty="0"/>
              <a:t>4: Satisfactorio, cumple con lo exigido</a:t>
            </a:r>
          </a:p>
          <a:p>
            <a:pPr algn="just"/>
            <a:r>
              <a:rPr lang="es-CO" sz="1400" dirty="0"/>
              <a:t>5: Sobresaliente, supera las expectativas.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644457" y="4581128"/>
            <a:ext cx="6909134" cy="17706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es-CO" sz="1400" dirty="0" smtClean="0">
                <a:solidFill>
                  <a:srgbClr val="FF0000"/>
                </a:solidFill>
              </a:rPr>
              <a:t>Calificación </a:t>
            </a:r>
            <a:r>
              <a:rPr lang="es-CO" sz="1400" dirty="0">
                <a:solidFill>
                  <a:srgbClr val="FF0000"/>
                </a:solidFill>
              </a:rPr>
              <a:t>inadecuada </a:t>
            </a:r>
            <a:r>
              <a:rPr lang="es-CO" sz="1400" dirty="0"/>
              <a:t>: de 0 a </a:t>
            </a:r>
            <a:r>
              <a:rPr lang="es-CO" sz="1400" dirty="0" smtClean="0"/>
              <a:t>2,99  </a:t>
            </a:r>
            <a:r>
              <a:rPr lang="es-CO" sz="1400" dirty="0"/>
              <a:t>identificada con el color rojo</a:t>
            </a:r>
          </a:p>
          <a:p>
            <a:pPr lvl="0"/>
            <a:r>
              <a:rPr lang="es-CO" sz="1400" dirty="0">
                <a:solidFill>
                  <a:srgbClr val="FFC000"/>
                </a:solidFill>
              </a:rPr>
              <a:t>Calificación medianamente adecuada </a:t>
            </a:r>
            <a:r>
              <a:rPr lang="es-CO" sz="1400" dirty="0"/>
              <a:t>de 3</a:t>
            </a:r>
            <a:r>
              <a:rPr lang="es-CO" sz="1400" dirty="0" smtClean="0"/>
              <a:t> </a:t>
            </a:r>
            <a:r>
              <a:rPr lang="es-CO" sz="1400" dirty="0"/>
              <a:t>a </a:t>
            </a:r>
            <a:r>
              <a:rPr lang="es-CO" sz="1400" dirty="0" smtClean="0"/>
              <a:t>3,99</a:t>
            </a:r>
            <a:r>
              <a:rPr lang="es-CO" sz="1400" dirty="0"/>
              <a:t>, identificada con el color amarillo.</a:t>
            </a:r>
          </a:p>
          <a:p>
            <a:pPr lvl="0"/>
            <a:r>
              <a:rPr lang="es-CO" sz="1400" b="1" dirty="0">
                <a:solidFill>
                  <a:srgbClr val="00B050"/>
                </a:solidFill>
              </a:rPr>
              <a:t>Calificación adecuada</a:t>
            </a:r>
            <a:r>
              <a:rPr lang="es-CO" sz="1400" dirty="0"/>
              <a:t>: de </a:t>
            </a:r>
            <a:r>
              <a:rPr lang="es-CO" sz="1400" dirty="0" smtClean="0"/>
              <a:t>4 a 4,99 </a:t>
            </a:r>
            <a:r>
              <a:rPr lang="es-CO" sz="1400" dirty="0"/>
              <a:t>y más, identificado con color verde</a:t>
            </a:r>
            <a:r>
              <a:rPr lang="es-CO" sz="1400" dirty="0" smtClean="0"/>
              <a:t>.</a:t>
            </a:r>
          </a:p>
          <a:p>
            <a:r>
              <a:rPr lang="es-CO" sz="1400" b="1" dirty="0" smtClean="0">
                <a:solidFill>
                  <a:srgbClr val="008000"/>
                </a:solidFill>
              </a:rPr>
              <a:t>Calificación sobresaliente</a:t>
            </a:r>
            <a:r>
              <a:rPr lang="es-CO" sz="1400" dirty="0" smtClean="0">
                <a:solidFill>
                  <a:srgbClr val="008000"/>
                </a:solidFill>
              </a:rPr>
              <a:t>:  </a:t>
            </a:r>
            <a:r>
              <a:rPr lang="es-CO" sz="1400" dirty="0" smtClean="0"/>
              <a:t>con  5</a:t>
            </a:r>
            <a:r>
              <a:rPr lang="es-CO" sz="1400" dirty="0"/>
              <a:t> </a:t>
            </a:r>
          </a:p>
          <a:p>
            <a:r>
              <a:rPr lang="es-CO" sz="1400" dirty="0" smtClean="0"/>
              <a:t>Criterios  con calificación inferior a 3;99  </a:t>
            </a:r>
            <a:r>
              <a:rPr lang="es-CO" sz="1400" dirty="0"/>
              <a:t>ameritan </a:t>
            </a:r>
            <a:r>
              <a:rPr lang="es-CO" sz="1400" dirty="0" smtClean="0"/>
              <a:t>hacerle seguimiento </a:t>
            </a:r>
            <a:r>
              <a:rPr lang="es-CO" sz="1400" dirty="0"/>
              <a:t>y verificar el cumplimiento de las acciones de mejora por parte de la </a:t>
            </a:r>
            <a:r>
              <a:rPr lang="es-CO" sz="1400" dirty="0" smtClean="0"/>
              <a:t>EAPB.</a:t>
            </a:r>
            <a:endParaRPr lang="es-CO" sz="1400" dirty="0"/>
          </a:p>
          <a:p>
            <a:r>
              <a:rPr lang="es-CO" sz="1400" dirty="0"/>
              <a:t> 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619672" y="226189"/>
            <a:ext cx="5472608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 DEL PROCESO</a:t>
            </a:r>
            <a:endParaRPr lang="es-CO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83568" y="908720"/>
            <a:ext cx="7992888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El proceso de  </a:t>
            </a:r>
            <a:r>
              <a:rPr lang="es-CO" sz="1400" dirty="0"/>
              <a:t>Inspección y Vigilancia, es realizado por el equipo interdisciplinario de la Gerencia de Salud Pública de la SSSA, para lo cual </a:t>
            </a:r>
            <a:r>
              <a:rPr lang="es-CO" sz="1400" dirty="0" smtClean="0"/>
              <a:t> se utilizó </a:t>
            </a:r>
            <a:r>
              <a:rPr lang="es-CO" sz="1400" dirty="0"/>
              <a:t>el </a:t>
            </a:r>
            <a:r>
              <a:rPr lang="es-CO" sz="1400" dirty="0" smtClean="0"/>
              <a:t>“Instrumento </a:t>
            </a:r>
            <a:r>
              <a:rPr lang="es-CO" sz="1400" dirty="0"/>
              <a:t>de Inspección y Vigilancia a </a:t>
            </a:r>
            <a:r>
              <a:rPr lang="es-CO" sz="1400" dirty="0" smtClean="0"/>
              <a:t>EAPB- Área </a:t>
            </a:r>
            <a:r>
              <a:rPr lang="es-CO" sz="1400" dirty="0"/>
              <a:t>de Salud </a:t>
            </a:r>
            <a:r>
              <a:rPr lang="es-CO" sz="1400" dirty="0" smtClean="0"/>
              <a:t>Pública”. Versión 3. 2015 </a:t>
            </a:r>
            <a:r>
              <a:rPr lang="es-CO" sz="1400" dirty="0"/>
              <a:t>El instrumento define para cada componente los criterios de  evaluación, el fundamento normativo, los soportes que evidencian el cumplimiento de cada criterio o conjunto de criterios, la respuesta dada y el resultado.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6736" y="5035550"/>
            <a:ext cx="1387701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CO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4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88521" y="260648"/>
            <a:ext cx="7416824" cy="5788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COMPONENTES VISITAS IV A EAPB </a:t>
            </a:r>
            <a:r>
              <a:rPr lang="es-CO" dirty="0" smtClean="0"/>
              <a:t>2015</a:t>
            </a:r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58492"/>
              </p:ext>
            </p:extLst>
          </p:nvPr>
        </p:nvGraphicFramePr>
        <p:xfrm>
          <a:off x="956931" y="1052744"/>
          <a:ext cx="7293934" cy="5073421"/>
        </p:xfrm>
        <a:graphic>
          <a:graphicData uri="http://schemas.openxmlformats.org/drawingml/2006/table">
            <a:tbl>
              <a:tblPr/>
              <a:tblGrid>
                <a:gridCol w="3359254"/>
                <a:gridCol w="933125"/>
                <a:gridCol w="933125"/>
                <a:gridCol w="2068430"/>
              </a:tblGrid>
              <a:tr h="252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COMPONENTES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PREGUNTAS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PESO PORCENTUAL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FUNCIONARIO RESPONSABLE DEL COMPONENTE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12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COMPONENTE I.  SALUD INFANTIL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Sandra Milena Andrade M.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Luz Miriam Cano V.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COMPONENTE II. PAI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Gloria Correa.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III. NUTRICIÓN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Johana Elena Cortes T.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COMPONENTE IV. SALUD SEXUAL Y REPRODUCTIVA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MarthaBustamante O.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Adelaida Monsalve Ch.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COMPONENTE V. SALUD MENTAL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Alina Maria Restrepo P.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VI. ENFERMEDADES CRÓNICAS NO TRANSMISIBLES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Carolina Restrepo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Carlos  Restrepo S.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Cristian A. Páez R.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VII. ENFERMEDADES TRANSMISIBLES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Vannesa Gutierrez B.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VIII. SALUD BUCAL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Alexandra Jiménez S.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IX. VIGILANCIA EN SALUD PÚBLICA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Marta Londoño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X. SEGUIMIENTO A ACCIONES DE PROTECCIÓN ESPECIFICA Y DETECCIÓN TEMPRANA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Gustavo Posada J.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XI.– ADULTO MAYOR DISCAPACIDAD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Gloria María Diaz G.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Neida Henao Lopez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Alexandra Leonor Alvarez .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Martha Cecilia Navarro.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COMPONENTE XII - PARTICIPACIÓN SOCIAL Y VICTIMAS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Gladys Bedoya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Mary Yaneth Vargas V.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XIII. ATENCIÓN PRIMARIA EN SALUD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 de Atención Primaria en Salud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COMPONENTES 13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PREGUNTAS 115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3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51821" y="1837397"/>
            <a:ext cx="1152128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Hoja 1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073017" y="1204917"/>
            <a:ext cx="6534472" cy="22474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Corresponde al </a:t>
            </a:r>
            <a:r>
              <a:rPr lang="es-ES" b="1" dirty="0">
                <a:solidFill>
                  <a:srgbClr val="006600"/>
                </a:solidFill>
              </a:rPr>
              <a:t>“Instrumento de inspección y vigilancia a </a:t>
            </a:r>
            <a:r>
              <a:rPr lang="es-ES" b="1" dirty="0" smtClean="0">
                <a:solidFill>
                  <a:srgbClr val="006600"/>
                </a:solidFill>
              </a:rPr>
              <a:t>EAPB- Área Salud Pública” </a:t>
            </a:r>
            <a:r>
              <a:rPr lang="es-ES" dirty="0"/>
              <a:t>que incluye  identificación </a:t>
            </a:r>
            <a:r>
              <a:rPr lang="es-ES" dirty="0" smtClean="0"/>
              <a:t>EAPB </a:t>
            </a:r>
            <a:r>
              <a:rPr lang="es-ES" dirty="0"/>
              <a:t>y </a:t>
            </a:r>
            <a:r>
              <a:rPr lang="es-ES" dirty="0" smtClean="0"/>
              <a:t>los trece componentes </a:t>
            </a:r>
            <a:r>
              <a:rPr lang="es-ES" dirty="0"/>
              <a:t>a evaluar durante la </a:t>
            </a:r>
            <a:r>
              <a:rPr lang="es-ES" dirty="0" smtClean="0"/>
              <a:t>visita, </a:t>
            </a:r>
            <a:r>
              <a:rPr lang="es-ES" dirty="0"/>
              <a:t>definiendo para cada componente los </a:t>
            </a:r>
            <a:r>
              <a:rPr lang="es-ES" dirty="0" smtClean="0"/>
              <a:t>criterios </a:t>
            </a:r>
            <a:r>
              <a:rPr lang="es-ES" dirty="0"/>
              <a:t>de evaluación, el fundamento normativo, los soportes que evidencian el cumplimiento de cada criterio o conjunto de criterios, </a:t>
            </a:r>
            <a:r>
              <a:rPr lang="es-ES" dirty="0" smtClean="0"/>
              <a:t>la casilla de calificación asignada , </a:t>
            </a:r>
            <a:r>
              <a:rPr lang="es-ES" dirty="0"/>
              <a:t>el resultado </a:t>
            </a:r>
            <a:r>
              <a:rPr lang="es-ES" dirty="0" smtClean="0"/>
              <a:t> por criterio y porcentual y </a:t>
            </a:r>
            <a:r>
              <a:rPr lang="es-ES" dirty="0"/>
              <a:t>las observaciones</a:t>
            </a:r>
            <a:r>
              <a:rPr lang="es-ES" dirty="0" smtClean="0"/>
              <a:t>.</a:t>
            </a:r>
            <a:endParaRPr lang="es-CO" dirty="0"/>
          </a:p>
        </p:txBody>
      </p:sp>
      <p:sp>
        <p:nvSpPr>
          <p:cNvPr id="7" name="6 Rectángulo redondeado"/>
          <p:cNvSpPr/>
          <p:nvPr/>
        </p:nvSpPr>
        <p:spPr>
          <a:xfrm>
            <a:off x="158461" y="123011"/>
            <a:ext cx="8806027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 de Inspección y Vigilancia a EAPB- Área de Salud Pública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171901" y="3645024"/>
            <a:ext cx="6336704" cy="19409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ES" dirty="0" smtClean="0"/>
              <a:t>Corresponde al </a:t>
            </a:r>
            <a:r>
              <a:rPr lang="es-ES" b="1" dirty="0" smtClean="0">
                <a:solidFill>
                  <a:srgbClr val="006600"/>
                </a:solidFill>
              </a:rPr>
              <a:t>“Plan de Mejoramiento” </a:t>
            </a:r>
            <a:r>
              <a:rPr lang="es-ES" dirty="0" smtClean="0"/>
              <a:t>donde se establece por cada componente los planes de mejoramiento según  el Criterio Evaluado, Acciones Correctivas Propuestas, Responsable, Fecha de verificación, Tiempo transcurrido en días, Cumplimiento, Observaciones y Acciones Tomadas por la SSSA.</a:t>
            </a:r>
            <a:r>
              <a:rPr lang="es-CO" dirty="0"/>
              <a:t> </a:t>
            </a:r>
            <a:r>
              <a:rPr lang="es-CO" sz="1000" dirty="0">
                <a:hlinkClick r:id="rId2" action="ppaction://hlinkfile"/>
              </a:rPr>
              <a:t>Instrumento de IV 2014</a:t>
            </a:r>
            <a:r>
              <a:rPr lang="es-CO" sz="1000" dirty="0"/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23729" y="4238259"/>
            <a:ext cx="1152128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Hoja 2</a:t>
            </a:r>
          </a:p>
        </p:txBody>
      </p:sp>
    </p:spTree>
    <p:extLst>
      <p:ext uri="{BB962C8B-B14F-4D97-AF65-F5344CB8AC3E}">
        <p14:creationId xmlns:p14="http://schemas.microsoft.com/office/powerpoint/2010/main" val="32183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99592" y="188640"/>
            <a:ext cx="7272808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Transversales en la Evaluación</a:t>
            </a:r>
            <a:endParaRPr lang="es-CO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95536" y="836712"/>
            <a:ext cx="8261284" cy="55504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Instrumento </a:t>
            </a:r>
            <a:r>
              <a:rPr lang="es-ES" sz="1600" dirty="0"/>
              <a:t>de Inspección y Vigilancia a </a:t>
            </a:r>
            <a:r>
              <a:rPr lang="es-ES" sz="1600" dirty="0" smtClean="0"/>
              <a:t>EAPB – Área Salud Pública se estructuró teniendo en </a:t>
            </a:r>
            <a:r>
              <a:rPr lang="es-ES" sz="1600" dirty="0"/>
              <a:t>cuenta la variabilidad  de la normatividad en materia de S</a:t>
            </a:r>
            <a:r>
              <a:rPr lang="es-ES" sz="1600" dirty="0" smtClean="0"/>
              <a:t>alud </a:t>
            </a:r>
            <a:r>
              <a:rPr lang="es-ES" sz="1600" dirty="0"/>
              <a:t>P</a:t>
            </a:r>
            <a:r>
              <a:rPr lang="es-ES" sz="1600" dirty="0" smtClean="0"/>
              <a:t>ública</a:t>
            </a:r>
            <a:r>
              <a:rPr lang="es-ES" sz="1600" dirty="0"/>
              <a:t>. </a:t>
            </a:r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r>
              <a:rPr lang="es-ES" sz="1600" dirty="0" smtClean="0"/>
              <a:t>Con el fin  estandarizar e incluir aspectos prioritarios y relevantes en  la evaluación, se incluyeron   temas transversales en cada uno de los doce componentes del instrumento como  son : </a:t>
            </a:r>
            <a:endParaRPr lang="es-ES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Inclusión en el </a:t>
            </a:r>
            <a:r>
              <a:rPr lang="es-ES" sz="1600" u="sng" dirty="0" smtClean="0">
                <a:solidFill>
                  <a:srgbClr val="008000"/>
                </a:solidFill>
              </a:rPr>
              <a:t>Plan Indicativo de salud </a:t>
            </a:r>
            <a:r>
              <a:rPr lang="es-ES" sz="1600" dirty="0" smtClean="0"/>
              <a:t>de la EAPB (POA y POAI) de los diferentes programas de salud pública con población beneficiaria, recursos asignados y metas de resultados.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Promoción de la implementación de las diferentes </a:t>
            </a:r>
            <a:r>
              <a:rPr lang="es-ES" sz="1600" u="sng" dirty="0" smtClean="0">
                <a:solidFill>
                  <a:srgbClr val="008000"/>
                </a:solidFill>
              </a:rPr>
              <a:t>estrategias</a:t>
            </a:r>
            <a:r>
              <a:rPr lang="es-ES" sz="1600" dirty="0" smtClean="0"/>
              <a:t> para llevar a cabo los programas de salud pública en la red prestadora.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Evaluación en la red prestadora de la </a:t>
            </a:r>
            <a:r>
              <a:rPr lang="es-ES" sz="1600" u="sng" dirty="0" smtClean="0">
                <a:solidFill>
                  <a:srgbClr val="008000"/>
                </a:solidFill>
              </a:rPr>
              <a:t>adherencia a los protocolos y guías de atención </a:t>
            </a:r>
            <a:r>
              <a:rPr lang="es-ES" sz="1600" dirty="0" smtClean="0"/>
              <a:t>de los programas de salud pública.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Procesos de </a:t>
            </a:r>
            <a:r>
              <a:rPr lang="es-ES" sz="1600" u="sng" dirty="0" smtClean="0">
                <a:solidFill>
                  <a:srgbClr val="008000"/>
                </a:solidFill>
              </a:rPr>
              <a:t>evaluación y seguimiento a la red prestadora</a:t>
            </a:r>
            <a:r>
              <a:rPr lang="es-ES" sz="1600" dirty="0" smtClean="0"/>
              <a:t>, que garanticen accesibilidad, oportunidad, calidad, continuidad y pertinencia a la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u="sng" dirty="0" smtClean="0">
                <a:solidFill>
                  <a:srgbClr val="008000"/>
                </a:solidFill>
              </a:rPr>
              <a:t>Bases de datos actualizadas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smtClean="0"/>
              <a:t>por municipio con enfoque diferencial que evidencien actividades, intervenciones y procedimientos realizados.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Establecimiento de un </a:t>
            </a:r>
            <a:r>
              <a:rPr lang="es-ES" sz="1600" u="sng" dirty="0" smtClean="0">
                <a:solidFill>
                  <a:srgbClr val="008000"/>
                </a:solidFill>
              </a:rPr>
              <a:t>plan de capacitación </a:t>
            </a:r>
            <a:r>
              <a:rPr lang="es-ES" sz="1600" dirty="0" smtClean="0"/>
              <a:t>continúa y especifica del talento humano en los diferentes programas de salud pública.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u="sng" dirty="0" smtClean="0">
                <a:solidFill>
                  <a:srgbClr val="008000"/>
                </a:solidFill>
              </a:rPr>
              <a:t>Medición de indicadores </a:t>
            </a:r>
            <a:r>
              <a:rPr lang="es-ES" sz="1600" dirty="0" smtClean="0"/>
              <a:t>de cobertura para las acciones de salud pública.</a:t>
            </a:r>
          </a:p>
        </p:txBody>
      </p:sp>
      <p:sp>
        <p:nvSpPr>
          <p:cNvPr id="4" name="3 Estrella de 5 puntas">
            <a:hlinkClick r:id="rId2" action="ppaction://hlinkfile"/>
          </p:cNvPr>
          <p:cNvSpPr/>
          <p:nvPr/>
        </p:nvSpPr>
        <p:spPr>
          <a:xfrm>
            <a:off x="7335522" y="5661248"/>
            <a:ext cx="6480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86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060848"/>
            <a:ext cx="6984776" cy="21452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INSPECCIÓN Y VIGILANCIA A EAPB  </a:t>
            </a:r>
          </a:p>
          <a:p>
            <a:pPr algn="ctr"/>
            <a:r>
              <a:rPr lang="es-CO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s-CO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7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88640"/>
            <a:ext cx="7776864" cy="10556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VISITAS IV – ÁREA SALUD PÚBLICA EAPB RÉGIMEN CONTRIBUTIVO 2015</a:t>
            </a:r>
            <a:endParaRPr lang="es-CO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9552" y="5243726"/>
            <a:ext cx="8064896" cy="345514"/>
            <a:chOff x="3504" y="0"/>
            <a:chExt cx="55067" cy="2457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3504" y="95"/>
              <a:ext cx="2733" cy="128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331" y="95"/>
              <a:ext cx="11335" cy="2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Adecuado </a:t>
              </a:r>
              <a:r>
                <a:rPr lang="es-ES" sz="800" b="1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s-ES" sz="8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4 a 5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21126" y="0"/>
              <a:ext cx="2733" cy="153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42863" y="0"/>
              <a:ext cx="2733" cy="1536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 </a:t>
              </a:r>
              <a:endPara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uadro de texto 2"/>
            <p:cNvSpPr txBox="1">
              <a:spLocks noChangeArrowheads="1"/>
            </p:cNvSpPr>
            <p:nvPr/>
          </p:nvSpPr>
          <p:spPr bwMode="auto">
            <a:xfrm>
              <a:off x="26098" y="190"/>
              <a:ext cx="15672" cy="2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Medianamente adecuado 3 a 3,99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uadro de texto 2"/>
            <p:cNvSpPr txBox="1">
              <a:spLocks noChangeArrowheads="1"/>
            </p:cNvSpPr>
            <p:nvPr/>
          </p:nvSpPr>
          <p:spPr bwMode="auto">
            <a:xfrm>
              <a:off x="47236" y="32"/>
              <a:ext cx="11335" cy="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Inadecuado 0,01</a:t>
              </a:r>
              <a:r>
                <a:rPr kumimoji="0" lang="es-ES" sz="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a 2,99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93005"/>
              </p:ext>
            </p:extLst>
          </p:nvPr>
        </p:nvGraphicFramePr>
        <p:xfrm>
          <a:off x="739685" y="1585633"/>
          <a:ext cx="7720748" cy="342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3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sec salud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sec salud</Template>
  <TotalTime>4455</TotalTime>
  <Words>1005</Words>
  <Application>Microsoft Office PowerPoint</Application>
  <PresentationFormat>Presentación en pantalla (4:3)</PresentationFormat>
  <Paragraphs>140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presentación sec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GOBERNACION DE ANTIOQUIA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GMARTINEZR</dc:creator>
  <cp:lastModifiedBy>ZULMA DEL CAMPO TABARES MORALES</cp:lastModifiedBy>
  <cp:revision>355</cp:revision>
  <dcterms:created xsi:type="dcterms:W3CDTF">2012-08-17T22:25:00Z</dcterms:created>
  <dcterms:modified xsi:type="dcterms:W3CDTF">2015-11-20T19:19:27Z</dcterms:modified>
</cp:coreProperties>
</file>