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3" r:id="rId3"/>
    <p:sldId id="258" r:id="rId4"/>
    <p:sldId id="259" r:id="rId5"/>
    <p:sldId id="277" r:id="rId6"/>
    <p:sldId id="275" r:id="rId7"/>
    <p:sldId id="276" r:id="rId8"/>
    <p:sldId id="261" r:id="rId9"/>
    <p:sldId id="262" r:id="rId10"/>
    <p:sldId id="263" r:id="rId11"/>
    <p:sldId id="278" r:id="rId12"/>
    <p:sldId id="264" r:id="rId13"/>
    <p:sldId id="265" r:id="rId14"/>
    <p:sldId id="266" r:id="rId15"/>
    <p:sldId id="267" r:id="rId16"/>
    <p:sldId id="268" r:id="rId17"/>
    <p:sldId id="269" r:id="rId18"/>
    <p:sldId id="279" r:id="rId19"/>
    <p:sldId id="270" r:id="rId20"/>
    <p:sldId id="271" r:id="rId21"/>
    <p:sldId id="280" r:id="rId22"/>
    <p:sldId id="272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0742A5-5B9D-4557-B77B-B7C0561CD31C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5DB78EE-F827-4B93-9B35-DF9C520931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1802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smtClean="0"/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0E1942-194C-4556-B014-BF9B5908806D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731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smtClean="0"/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A5A1D4-B6D4-493A-9AA5-4121DA1B18C9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E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252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B2B1-34D1-4355-995C-646661656C25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41E15-D370-4689-BD0D-7B51340D372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C38D3-5412-4792-AC19-FA8961E312DD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CF0F3-AF8E-426A-B5FB-114C09003B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920F1-D83A-4D3C-A7ED-97860D6976A2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95025-8130-42E6-AD48-26B9477D96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Haga clic para modificar el estilo de título del patrón</a:t>
            </a:r>
            <a:endParaRPr lang="es-CO"/>
          </a:p>
        </p:txBody>
      </p:sp>
      <p:sp>
        <p:nvSpPr>
          <p:cNvPr id="3" name="Marcador de tab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O" noProof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1A53F-721B-49EF-A3A7-70DD9FEDE79E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3F769-2B1A-4369-9AB7-766872574F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0ECB1-A80E-43F7-BFBC-F0A64A8424C5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C8C02-418C-448D-B5A5-2AB96AE4FBA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6E308-A065-4DE9-85A8-ED9B6E33FC6D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DA63-BD68-4808-A264-E14052ED85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2DC96-E931-47F2-9AFF-43AF8D549D52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AB055-A0FC-45CF-B5C2-7D8E485F624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842F3-67B1-4238-BE62-54493508DE10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D2039-1AC4-41AB-9020-F8AF4FF2DD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68B1A-3506-4E1B-BB3C-78CDCDF53B48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6362-2E30-4195-B36E-2AB31E5FEC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CEF33-6305-42E1-9111-E3A470683389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0D343-E315-4F6E-B603-B16B997E4E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007F-A25F-45BF-BE56-1BA0DABA8986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8AC1F-F300-4E00-B2D2-82CA8656F0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65381-B07C-4D3F-B0EC-DFEB5BF8C18D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9E69E-4F81-457B-9F20-9CDC5AE21B3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1FB1D9-131E-4543-8671-32BB7504201E}" type="datetimeFigureOut">
              <a:rPr lang="es-ES"/>
              <a:pPr>
                <a:defRPr/>
              </a:pPr>
              <a:t>30/11/2015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A6D213-8537-4A2E-A00A-36ED9A4798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ioquia.gov.co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4213" y="404813"/>
            <a:ext cx="7920037" cy="18716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2800" dirty="0" smtClean="0">
                <a:latin typeface="Tahoma" pitchFamily="34" charset="0"/>
              </a:rPr>
              <a:t>GOBERNACIÓN DE ANTIOQUIA</a:t>
            </a:r>
            <a:br>
              <a:rPr lang="es-MX" sz="2800" dirty="0" smtClean="0">
                <a:latin typeface="Tahoma" pitchFamily="34" charset="0"/>
              </a:rPr>
            </a:br>
            <a:r>
              <a:rPr lang="es-MX" sz="2800" dirty="0" smtClean="0">
                <a:latin typeface="Tahoma" pitchFamily="34" charset="0"/>
              </a:rPr>
              <a:t>Secretaría de Participación Ciudadana y Desarrollo Social</a:t>
            </a:r>
            <a:endParaRPr lang="es-E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7992888" cy="3168352"/>
          </a:xfrm>
        </p:spPr>
        <p:txBody>
          <a:bodyPr rtlCol="0">
            <a:normAutofit fontScale="85000" lnSpcReduction="20000"/>
            <a:scene3d>
              <a:camera prst="isometricOffAxis1Right"/>
              <a:lightRig rig="threePt" dir="t"/>
            </a:scene3d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3600" kern="10" dirty="0" smtClean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rgbClr val="33CC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45791" dir="2021404" algn="ctr" rotWithShape="0">
                  <a:srgbClr val="808080"/>
                </a:outerShdw>
              </a:effectLst>
              <a:latin typeface="Tahoma"/>
              <a:ea typeface="Tahoma"/>
              <a:cs typeface="Tahoma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6500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accent3">
                        <a:lumMod val="60000"/>
                        <a:lumOff val="40000"/>
                      </a:schemeClr>
                    </a:gs>
                    <a:gs pos="100000">
                      <a:srgbClr val="33CC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808080"/>
                  </a:outerShdw>
                </a:effectLst>
                <a:latin typeface="Tahoma"/>
                <a:ea typeface="Tahoma"/>
                <a:cs typeface="Tahoma"/>
              </a:rPr>
              <a:t>BIENVENIDOS Y BIENVENIDAS</a:t>
            </a:r>
            <a:endParaRPr lang="es-ES" sz="6500" kern="10" dirty="0" smtClean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rgbClr val="33CC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45791" dir="2021404" algn="ctr" rotWithShape="0">
                  <a:srgbClr val="808080"/>
                </a:outerShdw>
              </a:effectLst>
              <a:latin typeface="Tahoma"/>
              <a:ea typeface="Tahoma"/>
              <a:cs typeface="Tahoma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3600" kern="10" dirty="0" smtClean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rgbClr val="33CC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45791" dir="2021404" algn="ctr" rotWithShape="0">
                  <a:srgbClr val="808080"/>
                </a:outerShdw>
              </a:effectLst>
              <a:latin typeface="Tahoma"/>
              <a:ea typeface="Tahoma"/>
              <a:cs typeface="Tahoma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sz="3600" kern="1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>
                  <a:gsLst>
                    <a:gs pos="0">
                      <a:schemeClr val="accent3">
                        <a:lumMod val="60000"/>
                        <a:lumOff val="40000"/>
                      </a:schemeClr>
                    </a:gs>
                    <a:gs pos="100000">
                      <a:srgbClr val="33CC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45791" dir="2021404" algn="ctr" rotWithShape="0">
                    <a:srgbClr val="808080"/>
                  </a:outerShdw>
                </a:effectLst>
                <a:latin typeface="Tahoma"/>
                <a:ea typeface="Tahoma"/>
                <a:cs typeface="Tahoma"/>
              </a:rPr>
              <a:t>DIRECCIÓN DE ORGANISMOS COMUNALES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3600" kern="10" dirty="0" smtClean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rgbClr val="33CC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45791" dir="2021404" algn="ctr" rotWithShape="0">
                  <a:srgbClr val="808080"/>
                </a:outerShdw>
              </a:effectLst>
              <a:latin typeface="Tahoma"/>
              <a:ea typeface="Tahoma"/>
              <a:cs typeface="Tahoma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sz="3600" dirty="0"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rgbClr val="33CC33"/>
                  </a:gs>
                </a:gsLst>
                <a:path path="rect">
                  <a:fillToRect l="50000" t="50000" r="50000" b="50000"/>
                </a:path>
              </a:gra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4000" smtClean="0">
                <a:solidFill>
                  <a:srgbClr val="17375E"/>
                </a:solidFill>
                <a:latin typeface="Tahoma" pitchFamily="34" charset="0"/>
              </a:rPr>
              <a:t>TRIBUNAL DE GARANTÍAS</a:t>
            </a:r>
            <a:r>
              <a:rPr lang="es-MX" sz="4800" b="1" smtClean="0">
                <a:solidFill>
                  <a:srgbClr val="17375E"/>
                </a:solidFill>
                <a:latin typeface="Tahoma" pitchFamily="34" charset="0"/>
              </a:rPr>
              <a:t/>
            </a:r>
            <a:br>
              <a:rPr lang="es-MX" sz="4800" b="1" smtClean="0">
                <a:solidFill>
                  <a:srgbClr val="17375E"/>
                </a:solidFill>
                <a:latin typeface="Tahoma" pitchFamily="34" charset="0"/>
              </a:rPr>
            </a:br>
            <a:r>
              <a:rPr lang="es-MX" sz="2000" b="1" smtClean="0">
                <a:solidFill>
                  <a:srgbClr val="17375E"/>
                </a:solidFill>
                <a:latin typeface="Tahoma" pitchFamily="34" charset="0"/>
              </a:rPr>
              <a:t>(Su elección  el domingo 15 de abril de 2012)</a:t>
            </a:r>
            <a:endParaRPr lang="es-ES" sz="2000" smtClean="0">
              <a:solidFill>
                <a:srgbClr val="17375E"/>
              </a:solidFill>
            </a:endParaRPr>
          </a:p>
        </p:txBody>
      </p:sp>
      <p:sp>
        <p:nvSpPr>
          <p:cNvPr id="26626" name="2 Marcador de contenido"/>
          <p:cNvSpPr>
            <a:spLocks noGrp="1"/>
          </p:cNvSpPr>
          <p:nvPr>
            <p:ph idx="1"/>
          </p:nvPr>
        </p:nvSpPr>
        <p:spPr>
          <a:xfrm>
            <a:off x="539750" y="1341438"/>
            <a:ext cx="8158163" cy="48133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rgbClr val="FFCC00"/>
              </a:buClr>
            </a:pPr>
            <a:endParaRPr lang="es-MX" sz="2000" b="1" smtClean="0">
              <a:latin typeface="Tahoma" pitchFamily="34" charset="0"/>
            </a:endParaRPr>
          </a:p>
          <a:p>
            <a:pPr algn="just" eaLnBrk="1" hangingPunct="1">
              <a:lnSpc>
                <a:spcPct val="90000"/>
              </a:lnSpc>
              <a:buClr>
                <a:srgbClr val="FFCC00"/>
              </a:buClr>
            </a:pPr>
            <a:r>
              <a:rPr lang="es-MX" sz="2000" b="1" smtClean="0">
                <a:latin typeface="Tahoma" pitchFamily="34" charset="0"/>
              </a:rPr>
              <a:t>Integrado </a:t>
            </a:r>
            <a:r>
              <a:rPr lang="es-MX" sz="2000" smtClean="0">
                <a:latin typeface="Tahoma" pitchFamily="34" charset="0"/>
              </a:rPr>
              <a:t>por tres (3) afiliados al organismo comunal, que NO ASPIREN a los cargos, NI SEAN DIGNATARIOS en el momento. Se integra cada vez que se elija uno ó más dignatarios, para el organismo comunal.</a:t>
            </a:r>
          </a:p>
          <a:p>
            <a:pPr eaLnBrk="1" hangingPunct="1">
              <a:lnSpc>
                <a:spcPct val="90000"/>
              </a:lnSpc>
              <a:buClr>
                <a:srgbClr val="FFCC00"/>
              </a:buClr>
            </a:pPr>
            <a:r>
              <a:rPr lang="es-MX" sz="2000" b="1" smtClean="0">
                <a:latin typeface="Tahoma" pitchFamily="34" charset="0"/>
              </a:rPr>
              <a:t>Su función</a:t>
            </a:r>
            <a:r>
              <a:rPr lang="es-MX" sz="2000" smtClean="0">
                <a:latin typeface="Tahoma" pitchFamily="34" charset="0"/>
              </a:rPr>
              <a:t> es velar por la transparencia antes y durante la elección de dignatarios.</a:t>
            </a:r>
          </a:p>
          <a:p>
            <a:pPr eaLnBrk="1" hangingPunct="1">
              <a:lnSpc>
                <a:spcPct val="90000"/>
              </a:lnSpc>
              <a:buClr>
                <a:srgbClr val="FFCC00"/>
              </a:buClr>
            </a:pPr>
            <a:r>
              <a:rPr lang="es-MX" sz="2000" smtClean="0">
                <a:latin typeface="Tahoma" pitchFamily="34" charset="0"/>
              </a:rPr>
              <a:t>Se c</a:t>
            </a:r>
            <a:r>
              <a:rPr lang="es-MX" sz="2000" b="1" smtClean="0">
                <a:latin typeface="Tahoma" pitchFamily="34" charset="0"/>
              </a:rPr>
              <a:t>onvoca </a:t>
            </a:r>
            <a:r>
              <a:rPr lang="es-MX" sz="2000" smtClean="0">
                <a:latin typeface="Tahoma" pitchFamily="34" charset="0"/>
              </a:rPr>
              <a:t>a asamblea general de afiliados, ocho (8) días antes de su elección.</a:t>
            </a:r>
          </a:p>
          <a:p>
            <a:pPr eaLnBrk="1" hangingPunct="1">
              <a:lnSpc>
                <a:spcPct val="90000"/>
              </a:lnSpc>
              <a:buClr>
                <a:srgbClr val="FFCC00"/>
              </a:buClr>
            </a:pPr>
            <a:r>
              <a:rPr lang="es-MX" sz="2000" b="1" smtClean="0">
                <a:latin typeface="Tahoma" pitchFamily="34" charset="0"/>
              </a:rPr>
              <a:t>En los quince (15) días antes  de la elección :</a:t>
            </a:r>
          </a:p>
          <a:p>
            <a:pPr lvl="1" eaLnBrk="1" hangingPunct="1"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r>
              <a:rPr lang="es-MX" sz="2000" smtClean="0">
                <a:latin typeface="Tahoma" pitchFamily="34" charset="0"/>
              </a:rPr>
              <a:t>Elaborar las planchas o listas, con sus candidatos.</a:t>
            </a:r>
          </a:p>
          <a:p>
            <a:pPr lvl="1" eaLnBrk="1" hangingPunct="1"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r>
              <a:rPr lang="es-MX" sz="2000" smtClean="0">
                <a:latin typeface="Tahoma" pitchFamily="34" charset="0"/>
              </a:rPr>
              <a:t>Dar a conocer los programas para el período (proselitismo o campaña electoral comunal).</a:t>
            </a:r>
          </a:p>
          <a:p>
            <a:pPr lvl="1" eaLnBrk="1" hangingPunct="1"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endParaRPr lang="es-E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Rectángulo"/>
          <p:cNvSpPr>
            <a:spLocks noChangeArrowheads="1"/>
          </p:cNvSpPr>
          <p:nvPr/>
        </p:nvSpPr>
        <p:spPr bwMode="auto">
          <a:xfrm>
            <a:off x="395288" y="404813"/>
            <a:ext cx="8066087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Clr>
                <a:srgbClr val="FFCC00"/>
              </a:buClr>
            </a:pPr>
            <a:r>
              <a:rPr lang="es-MX" sz="2400" b="1">
                <a:latin typeface="Tahoma" pitchFamily="34" charset="0"/>
              </a:rPr>
              <a:t>EN LA ASAMBLEA DE ELECCIÓN DEL T. DE G. SE  DEBE PROCURAR POR:</a:t>
            </a:r>
          </a:p>
          <a:p>
            <a:pPr algn="just">
              <a:lnSpc>
                <a:spcPct val="90000"/>
              </a:lnSpc>
              <a:buClr>
                <a:srgbClr val="FFCC00"/>
              </a:buClr>
            </a:pPr>
            <a:endParaRPr lang="es-MX" sz="2400" b="1">
              <a:latin typeface="Tahoma" pitchFamily="34" charset="0"/>
            </a:endParaRP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Definir el SISTEMA DE ELECCIÓN: Planchas o listas, aplicando cuociente electoral.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Determinar  la  HORA Y el LUGAR de la reunión.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En caso de EMPATE,  establecer el procedimiento a   seguir.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Establecer el tiempo de antelación, para  la PRESENTACIÓN DE LAS PLANCHAS O LISTAS.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En caso de existir PARENTESCO,  procedimiento a seguir.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La CONVOCATORIA para la reunión de la elección.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El PROCESO DE VOTACIÓN (sistema elegido - votos - Urnas)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 typeface="Arial" charset="0"/>
              <a:buChar char="•"/>
            </a:pPr>
            <a:r>
              <a:rPr lang="es-MX" sz="2400">
                <a:latin typeface="Tahoma" pitchFamily="34" charset="0"/>
              </a:rPr>
              <a:t>Los ESCRUTINIOS y sus resultados</a:t>
            </a:r>
            <a:r>
              <a:rPr lang="es-MX" sz="2000">
                <a:latin typeface="Tahoma" pitchFamily="34" charset="0"/>
              </a:rPr>
              <a:t>.</a:t>
            </a:r>
          </a:p>
          <a:p>
            <a:pPr lvl="1"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endParaRPr lang="es-ES" sz="20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EL AHORA</a:t>
            </a:r>
            <a:br>
              <a:rPr lang="es-MX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s-MX" sz="3200" dirty="0" smtClean="0">
                <a:solidFill>
                  <a:srgbClr val="17375E"/>
                </a:solidFill>
                <a:latin typeface="Tahoma" pitchFamily="34" charset="0"/>
              </a:rPr>
              <a:t>ELECCIÓN DE DIGNATARIOS:</a:t>
            </a:r>
            <a:endParaRPr lang="es-ES" sz="3200" dirty="0" smtClean="0">
              <a:solidFill>
                <a:srgbClr val="17375E"/>
              </a:solidFill>
            </a:endParaRPr>
          </a:p>
        </p:txBody>
      </p:sp>
      <p:sp>
        <p:nvSpPr>
          <p:cNvPr id="2867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3300"/>
              </a:buClr>
            </a:pPr>
            <a:r>
              <a:rPr lang="es-MX" sz="2000" b="1" dirty="0" smtClean="0">
                <a:latin typeface="Tahoma" pitchFamily="34" charset="0"/>
              </a:rPr>
              <a:t>Cierre del libro de afiliados</a:t>
            </a:r>
            <a:r>
              <a:rPr lang="es-MX" sz="2000" dirty="0" smtClean="0">
                <a:latin typeface="Tahoma" pitchFamily="34" charset="0"/>
              </a:rPr>
              <a:t>: Ocho (8) días antes, refrendado por el Fiscal.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</a:pPr>
            <a:r>
              <a:rPr lang="es-MX" sz="2000" b="1" dirty="0" smtClean="0">
                <a:latin typeface="Tahoma" pitchFamily="34" charset="0"/>
              </a:rPr>
              <a:t>Convocatoria:</a:t>
            </a:r>
            <a:r>
              <a:rPr lang="es-MX" sz="2000" dirty="0" smtClean="0">
                <a:latin typeface="Tahoma" pitchFamily="34" charset="0"/>
              </a:rPr>
              <a:t>  La hace el Presidente(a) a través del Secretario(a). 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</a:pPr>
            <a:r>
              <a:rPr lang="es-MX" sz="2000" b="1" dirty="0" smtClean="0">
                <a:latin typeface="Tahoma" pitchFamily="34" charset="0"/>
              </a:rPr>
              <a:t>sistemas de elección</a:t>
            </a:r>
            <a:r>
              <a:rPr lang="es-MX" sz="2000" dirty="0" smtClean="0">
                <a:latin typeface="Tahoma" pitchFamily="34" charset="0"/>
              </a:rPr>
              <a:t>: LISTAS </a:t>
            </a:r>
            <a:r>
              <a:rPr lang="es-MX" sz="2000" dirty="0" err="1" smtClean="0">
                <a:latin typeface="Tahoma" pitchFamily="34" charset="0"/>
              </a:rPr>
              <a:t>ó</a:t>
            </a:r>
            <a:r>
              <a:rPr lang="es-MX" sz="2000" dirty="0" smtClean="0">
                <a:latin typeface="Tahoma" pitchFamily="34" charset="0"/>
              </a:rPr>
              <a:t> PLANCHAS.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</a:pPr>
            <a:r>
              <a:rPr lang="es-MX" sz="2000" b="1" dirty="0" smtClean="0">
                <a:latin typeface="Tahoma" pitchFamily="34" charset="0"/>
              </a:rPr>
              <a:t>Asignación de cargos</a:t>
            </a:r>
            <a:r>
              <a:rPr lang="es-MX" sz="2000" dirty="0" smtClean="0">
                <a:latin typeface="Tahoma" pitchFamily="34" charset="0"/>
              </a:rPr>
              <a:t>: Por CUOCIENTE ELECTORAL Y SUS RESIDUOS, mediante cinco (5) bloques separados, así: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r>
              <a:rPr lang="es-MX" sz="2000" dirty="0" smtClean="0">
                <a:latin typeface="Tahoma" pitchFamily="34" charset="0"/>
              </a:rPr>
              <a:t>Bloque 1: Mesa Directiva.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r>
              <a:rPr lang="es-MX" sz="2000" dirty="0" smtClean="0">
                <a:latin typeface="Tahoma" pitchFamily="34" charset="0"/>
              </a:rPr>
              <a:t>Bloque 2: Fiscalía.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r>
              <a:rPr lang="es-MX" sz="2000" dirty="0" smtClean="0">
                <a:latin typeface="Tahoma" pitchFamily="34" charset="0"/>
              </a:rPr>
              <a:t>Bloque 3: Comisión de Convivencia y Conciliación.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r>
              <a:rPr lang="es-MX" sz="2000" dirty="0" smtClean="0">
                <a:latin typeface="Tahoma" pitchFamily="34" charset="0"/>
              </a:rPr>
              <a:t>Bloque 4: Coordinadores de las Comisiones de Trabajo y/o Empresariales (Secretarías Ejecutivas).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r>
              <a:rPr lang="es-MX" sz="2000" dirty="0" smtClean="0">
                <a:latin typeface="Tahoma" pitchFamily="34" charset="0"/>
              </a:rPr>
              <a:t>Bloque 5: Delegados al Organismo Comunal de grado superior.</a:t>
            </a: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endParaRPr lang="es-MX" sz="2000" b="1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endParaRPr lang="es-MX" sz="2000" b="1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endParaRPr lang="es-MX" sz="2000" b="1" dirty="0" smtClean="0">
              <a:latin typeface="Tahoma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rgbClr val="FF3300"/>
              </a:buClr>
              <a:buFontTx/>
              <a:buChar char="•"/>
            </a:pPr>
            <a:endParaRPr lang="es-MX" sz="2000" b="1" dirty="0" smtClean="0">
              <a:latin typeface="Tahoma" pitchFamily="34" charset="0"/>
            </a:endParaRPr>
          </a:p>
          <a:p>
            <a:pPr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200" b="1" smtClean="0">
                <a:solidFill>
                  <a:srgbClr val="17375E"/>
                </a:solidFill>
              </a:rPr>
              <a:t>PARA TENER PRESENTE EN UNA ELECCIÓN DE DIGNATARIOS:</a:t>
            </a:r>
          </a:p>
        </p:txBody>
      </p:sp>
      <p:sp>
        <p:nvSpPr>
          <p:cNvPr id="2969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v"/>
            </a:pPr>
            <a:r>
              <a:rPr lang="es-MX" sz="2200" b="1" smtClean="0">
                <a:latin typeface="Tahoma" pitchFamily="34" charset="0"/>
              </a:rPr>
              <a:t>Plancha o lista única:</a:t>
            </a:r>
            <a:r>
              <a:rPr lang="es-MX" sz="2200" smtClean="0">
                <a:latin typeface="Tahoma" pitchFamily="34" charset="0"/>
              </a:rPr>
              <a:t> Es válida, cuando la votación es igual o mayor a la mitad más uno de los votantes.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v"/>
            </a:pPr>
            <a:r>
              <a:rPr lang="es-MX" sz="2200" smtClean="0">
                <a:latin typeface="Tahoma" pitchFamily="34" charset="0"/>
              </a:rPr>
              <a:t>Los </a:t>
            </a:r>
            <a:r>
              <a:rPr lang="es-MX" sz="2200" b="1" u="sng" smtClean="0">
                <a:latin typeface="Tahoma" pitchFamily="34" charset="0"/>
              </a:rPr>
              <a:t>votos nulos</a:t>
            </a:r>
            <a:r>
              <a:rPr lang="es-MX" sz="2200" smtClean="0">
                <a:latin typeface="Tahoma" pitchFamily="34" charset="0"/>
              </a:rPr>
              <a:t> no se tienen en cuenta para definir el cuociente electoral, los </a:t>
            </a:r>
            <a:r>
              <a:rPr lang="es-MX" sz="2200" b="1" u="sng" smtClean="0">
                <a:latin typeface="Tahoma" pitchFamily="34" charset="0"/>
              </a:rPr>
              <a:t>votos en blanco</a:t>
            </a:r>
            <a:r>
              <a:rPr lang="es-MX" sz="2200" u="sng" smtClean="0">
                <a:latin typeface="Tahoma" pitchFamily="34" charset="0"/>
              </a:rPr>
              <a:t>,</a:t>
            </a:r>
            <a:r>
              <a:rPr lang="es-MX" sz="2200" smtClean="0">
                <a:latin typeface="Tahoma" pitchFamily="34" charset="0"/>
              </a:rPr>
              <a:t> </a:t>
            </a:r>
            <a:r>
              <a:rPr lang="es-MX" sz="2200" b="1" smtClean="0">
                <a:latin typeface="Tahoma" pitchFamily="34" charset="0"/>
              </a:rPr>
              <a:t>sí.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v"/>
            </a:pPr>
            <a:r>
              <a:rPr lang="es-MX" sz="2200" smtClean="0">
                <a:latin typeface="Tahoma" pitchFamily="34" charset="0"/>
              </a:rPr>
              <a:t>Cuando se presenta empate por </a:t>
            </a:r>
            <a:r>
              <a:rPr lang="es-MX" sz="2200" b="1" smtClean="0">
                <a:latin typeface="Tahoma" pitchFamily="34" charset="0"/>
              </a:rPr>
              <a:t>igual residuo</a:t>
            </a:r>
            <a:r>
              <a:rPr lang="es-MX" sz="2200" smtClean="0">
                <a:latin typeface="Tahoma" pitchFamily="34" charset="0"/>
              </a:rPr>
              <a:t>, la asamblea lo define con antelación.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v"/>
            </a:pPr>
            <a:r>
              <a:rPr lang="es-MX" sz="2200" smtClean="0">
                <a:latin typeface="Tahoma" pitchFamily="34" charset="0"/>
              </a:rPr>
              <a:t>El </a:t>
            </a:r>
            <a:r>
              <a:rPr lang="es-MX" sz="2200" b="1" smtClean="0">
                <a:latin typeface="Tahoma" pitchFamily="34" charset="0"/>
              </a:rPr>
              <a:t>cuociente electoral </a:t>
            </a:r>
            <a:r>
              <a:rPr lang="es-MX" sz="2200" smtClean="0">
                <a:latin typeface="Tahoma" pitchFamily="34" charset="0"/>
              </a:rPr>
              <a:t>se aplica para cada bloque al elegir dos (2) o más de sus miembros.</a:t>
            </a:r>
          </a:p>
          <a:p>
            <a:pPr eaLnBrk="1" hangingPunct="1">
              <a:lnSpc>
                <a:spcPct val="90000"/>
              </a:lnSpc>
              <a:buClr>
                <a:srgbClr val="FF3300"/>
              </a:buClr>
              <a:buFont typeface="Wingdings" pitchFamily="2" charset="2"/>
              <a:buChar char="v"/>
            </a:pPr>
            <a:r>
              <a:rPr lang="es-MX" sz="2200" smtClean="0">
                <a:latin typeface="Tahoma" pitchFamily="34" charset="0"/>
              </a:rPr>
              <a:t>Los </a:t>
            </a:r>
            <a:r>
              <a:rPr lang="es-MX" sz="2200" b="1" smtClean="0">
                <a:latin typeface="Tahoma" pitchFamily="34" charset="0"/>
              </a:rPr>
              <a:t>candidatos</a:t>
            </a:r>
            <a:r>
              <a:rPr lang="es-MX" sz="2200" smtClean="0">
                <a:latin typeface="Tahoma" pitchFamily="34" charset="0"/>
              </a:rPr>
              <a:t> a elegir, deben ser afiliados o delegados y estar presentes en la elección</a:t>
            </a:r>
            <a:r>
              <a:rPr lang="es-MX" smtClean="0">
                <a:latin typeface="Tahoma" pitchFamily="34" charset="0"/>
              </a:rPr>
              <a:t>.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188" y="476250"/>
            <a:ext cx="8075612" cy="94138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sz="36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VALIDEZ DE LAS REUNIONES DE ASAMBLEA DE AFILIADOS </a:t>
            </a:r>
            <a:endParaRPr lang="es-ES" sz="3600" dirty="0"/>
          </a:p>
        </p:txBody>
      </p:sp>
      <p:sp>
        <p:nvSpPr>
          <p:cNvPr id="30722" name="2 Marcador de contenido"/>
          <p:cNvSpPr>
            <a:spLocks noGrp="1"/>
          </p:cNvSpPr>
          <p:nvPr>
            <p:ph idx="1"/>
          </p:nvPr>
        </p:nvSpPr>
        <p:spPr>
          <a:xfrm>
            <a:off x="539750" y="1989138"/>
            <a:ext cx="8147050" cy="36718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FFCC00"/>
              </a:buClr>
            </a:pPr>
            <a:r>
              <a:rPr lang="es-MX" sz="2800" b="1" smtClean="0">
                <a:latin typeface="Tahoma" pitchFamily="34" charset="0"/>
              </a:rPr>
              <a:t>Clases de Quórum:	</a:t>
            </a:r>
            <a:r>
              <a:rPr lang="es-MX" sz="2800" smtClean="0">
                <a:latin typeface="Tahoma" pitchFamily="34" charset="0"/>
              </a:rPr>
              <a:t>-Deliberatorio</a:t>
            </a:r>
          </a:p>
          <a:p>
            <a:pPr eaLnBrk="1" hangingPunct="1">
              <a:lnSpc>
                <a:spcPct val="90000"/>
              </a:lnSpc>
              <a:buClr>
                <a:srgbClr val="339933"/>
              </a:buClr>
              <a:buFontTx/>
              <a:buNone/>
            </a:pPr>
            <a:r>
              <a:rPr lang="es-MX" sz="2800" smtClean="0">
                <a:latin typeface="Tahoma" pitchFamily="34" charset="0"/>
              </a:rPr>
              <a:t>					 	-Decisorio</a:t>
            </a:r>
          </a:p>
          <a:p>
            <a:pPr eaLnBrk="1" hangingPunct="1">
              <a:lnSpc>
                <a:spcPct val="90000"/>
              </a:lnSpc>
              <a:buClr>
                <a:srgbClr val="339933"/>
              </a:buClr>
              <a:buFontTx/>
              <a:buNone/>
            </a:pPr>
            <a:r>
              <a:rPr lang="es-MX" sz="2800" smtClean="0">
                <a:latin typeface="Tahoma" pitchFamily="34" charset="0"/>
              </a:rPr>
              <a:t>						-Supletorio</a:t>
            </a:r>
          </a:p>
          <a:p>
            <a:pPr eaLnBrk="1" hangingPunct="1">
              <a:lnSpc>
                <a:spcPct val="90000"/>
              </a:lnSpc>
              <a:buClr>
                <a:srgbClr val="339933"/>
              </a:buClr>
              <a:buFontTx/>
              <a:buNone/>
            </a:pPr>
            <a:endParaRPr lang="es-MX" sz="28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339933"/>
              </a:buClr>
            </a:pPr>
            <a:r>
              <a:rPr lang="es-MX" sz="2800" b="1" smtClean="0">
                <a:latin typeface="Tahoma" pitchFamily="34" charset="0"/>
              </a:rPr>
              <a:t>Clases de Reuniones: </a:t>
            </a:r>
            <a:r>
              <a:rPr lang="es-MX" sz="2800" smtClean="0">
                <a:latin typeface="Tahoma" pitchFamily="34" charset="0"/>
              </a:rPr>
              <a:t>   -Ordinarias</a:t>
            </a:r>
          </a:p>
          <a:p>
            <a:pPr eaLnBrk="1" hangingPunct="1">
              <a:lnSpc>
                <a:spcPct val="90000"/>
              </a:lnSpc>
              <a:buClr>
                <a:srgbClr val="339933"/>
              </a:buClr>
              <a:buFontTx/>
              <a:buNone/>
            </a:pPr>
            <a:r>
              <a:rPr lang="es-MX" sz="2800" smtClean="0">
                <a:latin typeface="Tahoma" pitchFamily="34" charset="0"/>
              </a:rPr>
              <a:t>	                                	-Extraordinarias </a:t>
            </a:r>
          </a:p>
          <a:p>
            <a:pPr eaLnBrk="1" hangingPunct="1">
              <a:lnSpc>
                <a:spcPct val="90000"/>
              </a:lnSpc>
              <a:buClr>
                <a:srgbClr val="339933"/>
              </a:buClr>
              <a:buFontTx/>
              <a:buNone/>
            </a:pPr>
            <a:r>
              <a:rPr lang="es-MX" sz="2800" smtClean="0">
                <a:latin typeface="Tahoma" pitchFamily="34" charset="0"/>
              </a:rPr>
              <a:t>					    	-Por Derecho propio</a:t>
            </a:r>
          </a:p>
          <a:p>
            <a:pPr eaLnBrk="1" hangingPunct="1"/>
            <a:endParaRPr lang="es-E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 </a:t>
            </a:r>
            <a:r>
              <a:rPr lang="es-MX" sz="4000" b="1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AL ELEGIR LOS DIGNATARIOS</a:t>
            </a:r>
            <a:r>
              <a:rPr lang="es-MX" b="1" dirty="0" smtClean="0">
                <a:solidFill>
                  <a:srgbClr val="339966"/>
                </a:solidFill>
                <a:latin typeface="Tahoma" pitchFamily="34" charset="0"/>
              </a:rPr>
              <a:t>:</a:t>
            </a:r>
            <a:endParaRPr lang="es-ES" dirty="0"/>
          </a:p>
        </p:txBody>
      </p:sp>
      <p:sp>
        <p:nvSpPr>
          <p:cNvPr id="31746" name="2 Marcador de contenido"/>
          <p:cNvSpPr>
            <a:spLocks noGrp="1"/>
          </p:cNvSpPr>
          <p:nvPr>
            <p:ph idx="1"/>
          </p:nvPr>
        </p:nvSpPr>
        <p:spPr>
          <a:xfrm>
            <a:off x="395288" y="1268413"/>
            <a:ext cx="8291512" cy="4392612"/>
          </a:xfrm>
        </p:spPr>
        <p:txBody>
          <a:bodyPr/>
          <a:lstStyle/>
          <a:p>
            <a:pPr eaLnBrk="1" hangingPunct="1"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smtClean="0">
                <a:latin typeface="Tahoma" pitchFamily="34" charset="0"/>
              </a:rPr>
              <a:t>Conocer los </a:t>
            </a:r>
            <a:r>
              <a:rPr lang="es-MX" sz="2400" b="1" u="sng" smtClean="0">
                <a:latin typeface="Tahoma" pitchFamily="34" charset="0"/>
              </a:rPr>
              <a:t>cargos</a:t>
            </a:r>
            <a:r>
              <a:rPr lang="es-MX" sz="2400" smtClean="0">
                <a:latin typeface="Tahoma" pitchFamily="34" charset="0"/>
              </a:rPr>
              <a:t> que se van a proveer o a elegir.</a:t>
            </a:r>
          </a:p>
          <a:p>
            <a:pPr eaLnBrk="1" hangingPunct="1"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smtClean="0">
                <a:latin typeface="Tahoma" pitchFamily="34" charset="0"/>
              </a:rPr>
              <a:t>Preparar, elaborar y presentar las </a:t>
            </a:r>
            <a:r>
              <a:rPr lang="es-MX" sz="2400" b="1" u="sng" smtClean="0">
                <a:latin typeface="Tahoma" pitchFamily="34" charset="0"/>
              </a:rPr>
              <a:t>planchas</a:t>
            </a:r>
            <a:r>
              <a:rPr lang="es-MX" sz="2400" smtClean="0">
                <a:latin typeface="Tahoma" pitchFamily="34" charset="0"/>
              </a:rPr>
              <a:t> o </a:t>
            </a:r>
            <a:r>
              <a:rPr lang="es-MX" sz="2400" b="1" u="sng" smtClean="0">
                <a:latin typeface="Tahoma" pitchFamily="34" charset="0"/>
              </a:rPr>
              <a:t>listas</a:t>
            </a:r>
            <a:r>
              <a:rPr lang="es-MX" sz="2400" smtClean="0">
                <a:latin typeface="Tahoma" pitchFamily="34" charset="0"/>
              </a:rPr>
              <a:t> en su debido tiempo, con los respectivos candidatos y datos.</a:t>
            </a:r>
          </a:p>
          <a:p>
            <a:pPr eaLnBrk="1" hangingPunct="1"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smtClean="0">
                <a:latin typeface="Tahoma" pitchFamily="34" charset="0"/>
              </a:rPr>
              <a:t>El Fiscal debe </a:t>
            </a:r>
            <a:r>
              <a:rPr lang="es-MX" sz="2400" b="1" u="sng" smtClean="0">
                <a:latin typeface="Tahoma" pitchFamily="34" charset="0"/>
              </a:rPr>
              <a:t>cerrar</a:t>
            </a:r>
            <a:r>
              <a:rPr lang="es-MX" sz="2400" smtClean="0">
                <a:latin typeface="Tahoma" pitchFamily="34" charset="0"/>
              </a:rPr>
              <a:t> y </a:t>
            </a:r>
            <a:r>
              <a:rPr lang="es-MX" sz="2400" b="1" u="sng" smtClean="0">
                <a:latin typeface="Tahoma" pitchFamily="34" charset="0"/>
              </a:rPr>
              <a:t>refrendar</a:t>
            </a:r>
            <a:r>
              <a:rPr lang="es-MX" sz="2400" smtClean="0">
                <a:latin typeface="Tahoma" pitchFamily="34" charset="0"/>
              </a:rPr>
              <a:t> con ocho (8) días de anticipación, el libro de afiliados.</a:t>
            </a:r>
          </a:p>
          <a:p>
            <a:pPr eaLnBrk="1" hangingPunct="1"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smtClean="0">
                <a:latin typeface="Tahoma" pitchFamily="34" charset="0"/>
              </a:rPr>
              <a:t>Entre los afiliados inscritos no debe haber </a:t>
            </a:r>
            <a:r>
              <a:rPr lang="es-MX" sz="2400" b="1" u="sng" smtClean="0">
                <a:latin typeface="Tahoma" pitchFamily="34" charset="0"/>
              </a:rPr>
              <a:t>parentesco</a:t>
            </a:r>
            <a:r>
              <a:rPr lang="es-MX" sz="2400" smtClean="0">
                <a:latin typeface="Tahoma" pitchFamily="34" charset="0"/>
              </a:rPr>
              <a:t> (hasta 4° grado de consanguinidad, 2° de afinidad y 1° civil).</a:t>
            </a:r>
          </a:p>
          <a:p>
            <a:pPr eaLnBrk="1" hangingPunct="1"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smtClean="0">
                <a:latin typeface="Tahoma" pitchFamily="34" charset="0"/>
              </a:rPr>
              <a:t>Elegir el </a:t>
            </a:r>
            <a:r>
              <a:rPr lang="es-MX" sz="2400" b="1" u="sng" smtClean="0">
                <a:latin typeface="Tahoma" pitchFamily="34" charset="0"/>
              </a:rPr>
              <a:t>Tribunal de Garantías</a:t>
            </a:r>
            <a:r>
              <a:rPr lang="es-MX" sz="2400" smtClean="0">
                <a:latin typeface="Tahoma" pitchFamily="34" charset="0"/>
              </a:rPr>
              <a:t> con 15 días de anticipación a la elección de dignatarios.</a:t>
            </a:r>
            <a:endParaRPr lang="es-ES" sz="2400" smtClean="0">
              <a:latin typeface="Tahoma" pitchFamily="34" charset="0"/>
            </a:endParaRPr>
          </a:p>
          <a:p>
            <a:pPr eaLnBrk="1" hangingPunct="1"/>
            <a:endParaRPr lang="es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Título"/>
          <p:cNvSpPr>
            <a:spLocks noGrp="1"/>
          </p:cNvSpPr>
          <p:nvPr>
            <p:ph type="title"/>
          </p:nvPr>
        </p:nvSpPr>
        <p:spPr>
          <a:xfrm>
            <a:off x="468313" y="274638"/>
            <a:ext cx="8351837" cy="1641475"/>
          </a:xfrm>
        </p:spPr>
        <p:txBody>
          <a:bodyPr/>
          <a:lstStyle/>
          <a:p>
            <a:pPr eaLnBrk="1" hangingPunct="1"/>
            <a: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  <a:t/>
            </a:r>
            <a:b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</a:br>
            <a: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  <a:t/>
            </a:r>
            <a:b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</a:br>
            <a:r>
              <a:rPr lang="es-MX" sz="2400" b="1" smtClean="0">
                <a:solidFill>
                  <a:srgbClr val="215968"/>
                </a:solidFill>
                <a:latin typeface="Tahoma" pitchFamily="34" charset="0"/>
              </a:rPr>
              <a:t>PARA UNA ELECCIÓN DE DIGNATARIOS COMUNALES:</a:t>
            </a:r>
            <a: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  <a:t/>
            </a:r>
            <a:br>
              <a:rPr lang="es-MX" sz="2400" b="1" smtClean="0">
                <a:solidFill>
                  <a:srgbClr val="339966"/>
                </a:solidFill>
                <a:latin typeface="Tahoma" pitchFamily="34" charset="0"/>
              </a:rPr>
            </a:br>
            <a:r>
              <a:rPr lang="es-MX" sz="2000" smtClean="0">
                <a:latin typeface="Tahoma" pitchFamily="34" charset="0"/>
              </a:rPr>
              <a:t>Igual procedimiento de elección debe hacerse para cada uno de los bloques: </a:t>
            </a:r>
            <a:r>
              <a:rPr lang="es-MX" sz="2400" smtClean="0">
                <a:latin typeface="Tahoma" pitchFamily="34" charset="0"/>
              </a:rPr>
              <a:t/>
            </a:r>
            <a:br>
              <a:rPr lang="es-MX" sz="2400" smtClean="0">
                <a:latin typeface="Tahoma" pitchFamily="34" charset="0"/>
              </a:rPr>
            </a:br>
            <a:r>
              <a:rPr lang="es-MX" sz="2400" smtClean="0">
                <a:latin typeface="Tahoma" pitchFamily="34" charset="0"/>
              </a:rPr>
              <a:t>URNAS - VOTOS</a:t>
            </a:r>
            <a:br>
              <a:rPr lang="es-MX" sz="2400" smtClean="0">
                <a:latin typeface="Tahoma" pitchFamily="34" charset="0"/>
              </a:rPr>
            </a:br>
            <a:endParaRPr lang="es-ES" sz="2400" smtClean="0"/>
          </a:p>
        </p:txBody>
      </p:sp>
      <p:graphicFrame>
        <p:nvGraphicFramePr>
          <p:cNvPr id="31771" name="Group 27"/>
          <p:cNvGraphicFramePr>
            <a:graphicFrameLocks noGrp="1"/>
          </p:cNvGraphicFramePr>
          <p:nvPr>
            <p:ph idx="1"/>
          </p:nvPr>
        </p:nvGraphicFramePr>
        <p:xfrm>
          <a:off x="539750" y="2420938"/>
          <a:ext cx="8218488" cy="2706624"/>
        </p:xfrm>
        <a:graphic>
          <a:graphicData uri="http://schemas.openxmlformats.org/drawingml/2006/table">
            <a:tbl>
              <a:tblPr/>
              <a:tblGrid>
                <a:gridCol w="1643063"/>
                <a:gridCol w="1644650"/>
                <a:gridCol w="1643062"/>
                <a:gridCol w="1644650"/>
                <a:gridCol w="1643063"/>
              </a:tblGrid>
              <a:tr h="1243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Bloque N°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Mesa directiva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Bloque N°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Fiscal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Bloque N° 3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Comisión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 C. y C</a:t>
                      </a: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.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Bloque N°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Coordinad.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C.T.  y C.E.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Bloque N° 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Delegados ASOC. – (FEDER</a:t>
                      </a: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.)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PLANCHA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N°.</a:t>
                      </a:r>
                      <a:r>
                        <a:rPr kumimoji="0" lang="es-MX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Voto Blanco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_________ 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PLANCHA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N°. 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Voto Blanco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_________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PLANCHA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N°. ____ -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Voto Blanco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_________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PLANCHA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N°.</a:t>
                      </a:r>
                      <a:r>
                        <a:rPr kumimoji="0" lang="es-MX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 ____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Voto Blanco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_________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PLANCHA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N°. ______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Voto Blanco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_________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Rectángulo"/>
          <p:cNvSpPr>
            <a:spLocks noChangeArrowheads="1"/>
          </p:cNvSpPr>
          <p:nvPr/>
        </p:nvSpPr>
        <p:spPr bwMode="auto">
          <a:xfrm>
            <a:off x="611188" y="549275"/>
            <a:ext cx="8281987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De no existir la ASOCOMUNAL, se eligen o no los delegados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En el sistema por </a:t>
            </a:r>
            <a:r>
              <a:rPr lang="es-MX" sz="2800" b="1">
                <a:latin typeface="Tahoma" pitchFamily="34" charset="0"/>
              </a:rPr>
              <a:t>planchas</a:t>
            </a:r>
            <a:r>
              <a:rPr lang="es-MX" sz="2800">
                <a:latin typeface="Tahoma" pitchFamily="34" charset="0"/>
              </a:rPr>
              <a:t>, la asignación de cargos se da de acuerdo al cargo al que aspire cada candidato, respetando el orden de presentación y a los resultados.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En el sistema por </a:t>
            </a:r>
            <a:r>
              <a:rPr lang="es-MX" sz="2800" b="1">
                <a:latin typeface="Tahoma" pitchFamily="34" charset="0"/>
              </a:rPr>
              <a:t>listas</a:t>
            </a:r>
            <a:r>
              <a:rPr lang="es-MX" sz="2800">
                <a:latin typeface="Tahoma" pitchFamily="34" charset="0"/>
              </a:rPr>
              <a:t>, la elección se da de acuerdo al orden de presentación de los candidatos y entre los elegidos se asignan los cargos.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Rectángulo"/>
          <p:cNvSpPr>
            <a:spLocks noChangeArrowheads="1"/>
          </p:cNvSpPr>
          <p:nvPr/>
        </p:nvSpPr>
        <p:spPr bwMode="auto">
          <a:xfrm>
            <a:off x="611188" y="981075"/>
            <a:ext cx="82089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No se debe presentar </a:t>
            </a:r>
            <a:r>
              <a:rPr lang="es-MX" sz="2800" b="1">
                <a:latin typeface="Tahoma" pitchFamily="34" charset="0"/>
              </a:rPr>
              <a:t>duplicidad de cargos</a:t>
            </a:r>
            <a:r>
              <a:rPr lang="es-MX" sz="2800">
                <a:latin typeface="Tahoma" pitchFamily="34" charset="0"/>
              </a:rPr>
              <a:t>, ya que cada cargo tiene unas funciones específicas.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La elección mediante éstos dos sistemas, propicia </a:t>
            </a:r>
            <a:r>
              <a:rPr lang="es-MX" sz="2800" b="1">
                <a:latin typeface="Tahoma" pitchFamily="34" charset="0"/>
              </a:rPr>
              <a:t>espacios</a:t>
            </a:r>
            <a:r>
              <a:rPr lang="es-MX" sz="2800">
                <a:latin typeface="Tahoma" pitchFamily="34" charset="0"/>
              </a:rPr>
              <a:t> de concertación, transparencia y </a:t>
            </a:r>
            <a:r>
              <a:rPr lang="es-MX" sz="2800" b="1">
                <a:latin typeface="Tahoma" pitchFamily="34" charset="0"/>
              </a:rPr>
              <a:t>procesos</a:t>
            </a:r>
            <a:r>
              <a:rPr lang="es-MX" sz="2800">
                <a:latin typeface="Tahoma" pitchFamily="34" charset="0"/>
              </a:rPr>
              <a:t> de participación autónomos y democráticos.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Las </a:t>
            </a:r>
            <a:r>
              <a:rPr lang="es-MX" sz="2800" b="1">
                <a:latin typeface="Tahoma" pitchFamily="34" charset="0"/>
              </a:rPr>
              <a:t>minorías</a:t>
            </a:r>
            <a:r>
              <a:rPr lang="es-MX" sz="2800">
                <a:latin typeface="Tahoma" pitchFamily="34" charset="0"/>
              </a:rPr>
              <a:t> pueden tener su representación.</a:t>
            </a: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endParaRPr lang="es-MX" sz="2800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800">
                <a:latin typeface="Tahoma" pitchFamily="34" charset="0"/>
              </a:rPr>
              <a:t>Mayor </a:t>
            </a:r>
            <a:r>
              <a:rPr lang="es-MX" sz="2800" b="1">
                <a:latin typeface="Tahoma" pitchFamily="34" charset="0"/>
              </a:rPr>
              <a:t>autonomía</a:t>
            </a:r>
            <a:r>
              <a:rPr lang="es-MX" sz="2800">
                <a:latin typeface="Tahoma" pitchFamily="34" charset="0"/>
              </a:rPr>
              <a:t> para elegir mediante el </a:t>
            </a:r>
            <a:r>
              <a:rPr lang="es-MX" sz="2800" b="1">
                <a:latin typeface="Tahoma" pitchFamily="34" charset="0"/>
              </a:rPr>
              <a:t>voto secreto</a:t>
            </a:r>
            <a:r>
              <a:rPr lang="es-MX" sz="2800">
                <a:latin typeface="Tahoma" pitchFamily="34" charset="0"/>
              </a:rPr>
              <a:t>.</a:t>
            </a:r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Título"/>
          <p:cNvSpPr>
            <a:spLocks noGrp="1"/>
          </p:cNvSpPr>
          <p:nvPr>
            <p:ph type="title"/>
          </p:nvPr>
        </p:nvSpPr>
        <p:spPr>
          <a:xfrm>
            <a:off x="468313" y="274638"/>
            <a:ext cx="8218487" cy="1641475"/>
          </a:xfrm>
        </p:spPr>
        <p:txBody>
          <a:bodyPr/>
          <a:lstStyle/>
          <a:p>
            <a:pPr eaLnBrk="1" hangingPunct="1"/>
            <a:r>
              <a:rPr lang="es-MX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EL </a:t>
            </a:r>
            <a:r>
              <a:rPr lang="es-MX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DESPÚES</a:t>
            </a:r>
            <a:br>
              <a:rPr lang="es-MX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es-MX" sz="3600" dirty="0" smtClean="0">
                <a:solidFill>
                  <a:srgbClr val="31859C"/>
                </a:solidFill>
                <a:latin typeface="Tahoma" pitchFamily="34" charset="0"/>
              </a:rPr>
              <a:t>IMPUGNACIONES:</a:t>
            </a:r>
            <a:endParaRPr lang="es-ES" sz="3600" dirty="0" smtClean="0">
              <a:solidFill>
                <a:srgbClr val="31859C"/>
              </a:solidFill>
            </a:endParaRPr>
          </a:p>
        </p:txBody>
      </p:sp>
      <p:sp>
        <p:nvSpPr>
          <p:cNvPr id="35842" name="2 Rectángulo"/>
          <p:cNvSpPr>
            <a:spLocks noChangeArrowheads="1"/>
          </p:cNvSpPr>
          <p:nvPr/>
        </p:nvSpPr>
        <p:spPr bwMode="auto">
          <a:xfrm>
            <a:off x="755650" y="1844675"/>
            <a:ext cx="7848600" cy="360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§"/>
            </a:pPr>
            <a:endParaRPr lang="es-MX" sz="2600" b="1">
              <a:latin typeface="Tahoma" pitchFamily="34" charset="0"/>
            </a:endParaRPr>
          </a:p>
          <a:p>
            <a:pPr algn="just"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s-MX" sz="2600" b="1">
                <a:latin typeface="Tahoma" pitchFamily="34" charset="0"/>
              </a:rPr>
              <a:t>Objeto de impugnación: </a:t>
            </a:r>
            <a:r>
              <a:rPr lang="es-MX" sz="2600">
                <a:latin typeface="Tahoma" pitchFamily="34" charset="0"/>
              </a:rPr>
              <a:t>Por la elección de dignatarios o por las decisiones adoptadas por los órganos de los organismos comunales.</a:t>
            </a:r>
          </a:p>
          <a:p>
            <a:pPr>
              <a:lnSpc>
                <a:spcPct val="80000"/>
              </a:lnSpc>
              <a:buClr>
                <a:srgbClr val="00CCFF"/>
              </a:buClr>
              <a:buFont typeface="Wingdings" pitchFamily="2" charset="2"/>
              <a:buNone/>
            </a:pPr>
            <a:endParaRPr lang="es-MX" sz="2600" b="1">
              <a:latin typeface="Tahoma" pitchFamily="34" charset="0"/>
            </a:endParaRPr>
          </a:p>
          <a:p>
            <a:pPr>
              <a:lnSpc>
                <a:spcPct val="8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s-MX" sz="2600" b="1">
                <a:latin typeface="Tahoma" pitchFamily="34" charset="0"/>
              </a:rPr>
              <a:t>Procedimiento: </a:t>
            </a:r>
            <a:r>
              <a:rPr lang="es-MX" sz="2600">
                <a:latin typeface="Tahoma" pitchFamily="34" charset="0"/>
              </a:rPr>
              <a:t>Se cumple en dos (2) instancias: </a:t>
            </a:r>
          </a:p>
          <a:p>
            <a:pPr lvl="1" algn="just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§"/>
            </a:pPr>
            <a:r>
              <a:rPr lang="es-MX" sz="2200" b="1" u="sng">
                <a:latin typeface="Tahoma" pitchFamily="34" charset="0"/>
              </a:rPr>
              <a:t>La primera:</a:t>
            </a:r>
            <a:r>
              <a:rPr lang="es-MX" sz="2200" b="1">
                <a:latin typeface="Tahoma" pitchFamily="34" charset="0"/>
              </a:rPr>
              <a:t> </a:t>
            </a:r>
            <a:r>
              <a:rPr lang="es-MX" sz="2200">
                <a:latin typeface="Tahoma" pitchFamily="34" charset="0"/>
              </a:rPr>
              <a:t>Es adelantada por el organismo comunal de grado superior.</a:t>
            </a:r>
          </a:p>
          <a:p>
            <a:pPr lvl="1" algn="just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§"/>
            </a:pPr>
            <a:r>
              <a:rPr lang="es-MX" sz="2200" b="1" u="sng">
                <a:latin typeface="Tahoma" pitchFamily="34" charset="0"/>
              </a:rPr>
              <a:t>La segunda</a:t>
            </a:r>
            <a:r>
              <a:rPr lang="es-MX" sz="2200" b="1">
                <a:latin typeface="Tahoma" pitchFamily="34" charset="0"/>
              </a:rPr>
              <a:t>: </a:t>
            </a:r>
            <a:r>
              <a:rPr lang="es-MX" sz="2200">
                <a:latin typeface="Tahoma" pitchFamily="34" charset="0"/>
              </a:rPr>
              <a:t>En casos de </a:t>
            </a:r>
            <a:r>
              <a:rPr lang="es-MX" sz="2200" b="1">
                <a:latin typeface="Tahoma" pitchFamily="34" charset="0"/>
              </a:rPr>
              <a:t>apelación</a:t>
            </a:r>
            <a:r>
              <a:rPr lang="es-MX" sz="2200">
                <a:latin typeface="Tahoma" pitchFamily="34" charset="0"/>
              </a:rPr>
              <a:t>, de acuerdo al fallo expedido o cuando no exista Organismo Comunal de grado superior en el territorio, ante la Entidad que ejerce la I., C. y V.</a:t>
            </a:r>
            <a:endParaRPr lang="es-ES" sz="22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ctrTitle"/>
          </p:nvPr>
        </p:nvSpPr>
        <p:spPr>
          <a:xfrm>
            <a:off x="685800" y="1700213"/>
            <a:ext cx="7772400" cy="1900237"/>
          </a:xfrm>
        </p:spPr>
        <p:txBody>
          <a:bodyPr/>
          <a:lstStyle/>
          <a:p>
            <a:pPr eaLnBrk="1" hangingPunct="1"/>
            <a:r>
              <a:rPr lang="es-ES" sz="4000" b="1" smtClean="0">
                <a:solidFill>
                  <a:srgbClr val="17375E"/>
                </a:solidFill>
              </a:rPr>
              <a:t>EL ANTES, EL AHORA Y EL DESPÚES EN UN PROCESO DE ELECCIÓN DE DIGNATARIOS COMUNALES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s-MX" sz="2000" dirty="0" smtClean="0">
              <a:solidFill>
                <a:schemeClr val="tx1"/>
              </a:solidFill>
              <a:latin typeface="Tahoma" pitchFamily="34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sz="2000" b="1" dirty="0" smtClean="0">
                <a:solidFill>
                  <a:schemeClr val="tx1"/>
                </a:solidFill>
                <a:latin typeface="Tahoma" pitchFamily="34" charset="0"/>
              </a:rPr>
              <a:t>Texto</a:t>
            </a:r>
            <a:r>
              <a:rPr lang="es-MX" sz="2000" dirty="0" smtClean="0">
                <a:solidFill>
                  <a:schemeClr val="tx1"/>
                </a:solidFill>
                <a:latin typeface="Tahoma" pitchFamily="34" charset="0"/>
              </a:rPr>
              <a:t>:  GUSTAVO LEÓN CARDONA TORO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MX" sz="2000" dirty="0" smtClean="0">
                <a:solidFill>
                  <a:schemeClr val="tx1"/>
                </a:solidFill>
                <a:latin typeface="Tahoma" pitchFamily="34" charset="0"/>
              </a:rPr>
              <a:t>Coordinador Oficina de Organismos Comunales</a:t>
            </a:r>
            <a:endParaRPr lang="es-ES" sz="2000" dirty="0" smtClean="0">
              <a:solidFill>
                <a:schemeClr val="tx1"/>
              </a:solidFill>
              <a:latin typeface="Tahom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  <a:latin typeface="Tahoma" pitchFamily="34" charset="0"/>
              </a:rPr>
              <a:t>PARA EL TRÁMITE LEGAL: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6866" name="2 Rectángulo"/>
          <p:cNvSpPr>
            <a:spLocks noChangeArrowheads="1"/>
          </p:cNvSpPr>
          <p:nvPr/>
        </p:nvSpPr>
        <p:spPr bwMode="auto">
          <a:xfrm>
            <a:off x="684213" y="1341438"/>
            <a:ext cx="7920037" cy="387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CC00"/>
              </a:buClr>
              <a:buFont typeface="Wingdings" pitchFamily="2" charset="2"/>
              <a:buNone/>
            </a:pPr>
            <a:r>
              <a:rPr lang="es-MX" sz="2400" b="1">
                <a:latin typeface="Tahoma" pitchFamily="34" charset="0"/>
              </a:rPr>
              <a:t>Inscripción legal de Dignatarios (total o parcial):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Solicitud firmada por el P. y S. electos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Copia del acta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Listado de afiliados con sus datos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Certificado sobre posible parentesco (si lo hay o por tener iguales apellidos)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endParaRPr lang="es-MX" sz="2000" b="1">
              <a:latin typeface="Tahoma" pitchFamily="34" charset="0"/>
            </a:endParaRPr>
          </a:p>
          <a:p>
            <a:pPr>
              <a:buClr>
                <a:srgbClr val="FFCC00"/>
              </a:buClr>
              <a:buFont typeface="Wingdings" pitchFamily="2" charset="2"/>
              <a:buNone/>
            </a:pPr>
            <a:r>
              <a:rPr lang="es-MX" sz="2400" b="1">
                <a:latin typeface="Tahoma" pitchFamily="34" charset="0"/>
              </a:rPr>
              <a:t>Reforma estatutaria: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Solicitud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Copia del acta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Listado de afiliados con sus datos</a:t>
            </a:r>
          </a:p>
          <a:p>
            <a:pPr lvl="1">
              <a:buClr>
                <a:srgbClr val="FFCC00"/>
              </a:buClr>
              <a:buFont typeface="Wingdings" pitchFamily="2" charset="2"/>
              <a:buChar char="Ø"/>
            </a:pPr>
            <a:r>
              <a:rPr lang="es-MX" sz="2000">
                <a:latin typeface="Tahoma" pitchFamily="34" charset="0"/>
              </a:rPr>
              <a:t>Copia de los estatutos reformados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CO" dirty="0" smtClean="0">
                <a:solidFill>
                  <a:schemeClr val="accent1"/>
                </a:solidFill>
              </a:rPr>
              <a:t>COSTOS POR LOS TRÁMITES</a:t>
            </a:r>
            <a:endParaRPr lang="es-ES" dirty="0" smtClean="0">
              <a:solidFill>
                <a:schemeClr val="accent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467544" y="1116013"/>
            <a:ext cx="6192688" cy="424731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dirty="0" smtClean="0"/>
              <a:t>EL ÚNICO COSTO DIRECTO ASOCIADO A TRÁMITES DE ORGANISMOS COMUNALES EL IMPUESTO DE TIMBRE NACIONAL</a:t>
            </a:r>
          </a:p>
          <a:p>
            <a:endParaRPr lang="es-CO" dirty="0" smtClean="0"/>
          </a:p>
          <a:p>
            <a:r>
              <a:rPr lang="es-CO" dirty="0" smtClean="0"/>
              <a:t>Aplica para </a:t>
            </a:r>
            <a:r>
              <a:rPr lang="es-CO" b="1" dirty="0" smtClean="0"/>
              <a:t>nuevas personerías jurídicas </a:t>
            </a:r>
            <a:r>
              <a:rPr lang="es-CO" dirty="0" smtClean="0"/>
              <a:t>de:</a:t>
            </a:r>
          </a:p>
          <a:p>
            <a:r>
              <a:rPr lang="es-CO" dirty="0" smtClean="0"/>
              <a:t>Juntas de vivienda comunitaria y</a:t>
            </a:r>
          </a:p>
          <a:p>
            <a:r>
              <a:rPr lang="es-CO" dirty="0" smtClean="0"/>
              <a:t>Asocomunales</a:t>
            </a:r>
          </a:p>
          <a:p>
            <a:r>
              <a:rPr lang="es-CO" dirty="0" smtClean="0"/>
              <a:t>VALOR: 2 UVT</a:t>
            </a:r>
          </a:p>
          <a:p>
            <a:endParaRPr lang="es-CO" dirty="0"/>
          </a:p>
          <a:p>
            <a:r>
              <a:rPr lang="es-CO" dirty="0" smtClean="0"/>
              <a:t>Valor UVT 2016:  $ 29.753</a:t>
            </a:r>
          </a:p>
          <a:p>
            <a:r>
              <a:rPr lang="es-CO" dirty="0" smtClean="0"/>
              <a:t>Resolución 000115 </a:t>
            </a:r>
            <a:r>
              <a:rPr lang="es-CO" dirty="0"/>
              <a:t>del 6 de noviembre de 2015</a:t>
            </a:r>
            <a:r>
              <a:rPr lang="es-CO" dirty="0" smtClean="0"/>
              <a:t>. DIAN</a:t>
            </a:r>
          </a:p>
          <a:p>
            <a:endParaRPr lang="es-CO" dirty="0"/>
          </a:p>
          <a:p>
            <a:r>
              <a:rPr lang="es-CO" dirty="0" smtClean="0"/>
              <a:t>Cuanto se debe pagar entonces para 2016? $ 59.506</a:t>
            </a:r>
          </a:p>
          <a:p>
            <a:endParaRPr lang="es-CO" dirty="0"/>
          </a:p>
          <a:p>
            <a:r>
              <a:rPr lang="es-CO" dirty="0" smtClean="0"/>
              <a:t>Donde se debe pagar? </a:t>
            </a:r>
            <a:r>
              <a:rPr lang="es-CO" dirty="0"/>
              <a:t>Cuenta: 405-81839-4 ahorros del banco de Occidente a nombre del Departamento de Antioquia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020272" y="1844824"/>
            <a:ext cx="1728192" cy="24622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sz="1400" dirty="0" smtClean="0"/>
              <a:t>Por ordenanza 27 de 2012, la Asamblea de Antioquia exoneró a los organismos comunales de los 118 municipios de competencia del departamento de Antioquia del pago de costos de trámites.</a:t>
            </a:r>
            <a:endParaRPr lang="es-CO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CO" b="1" dirty="0" smtClean="0">
                <a:solidFill>
                  <a:schemeClr val="accent5">
                    <a:lumMod val="75000"/>
                  </a:schemeClr>
                </a:solidFill>
              </a:rPr>
              <a:t>¡ MUCHAS GRACIAS !</a:t>
            </a:r>
            <a:r>
              <a:rPr lang="es-CO" sz="3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8914" name="2 Rectángulo"/>
          <p:cNvSpPr>
            <a:spLocks noChangeArrowheads="1"/>
          </p:cNvSpPr>
          <p:nvPr/>
        </p:nvSpPr>
        <p:spPr bwMode="auto">
          <a:xfrm>
            <a:off x="468313" y="1341438"/>
            <a:ext cx="8207375" cy="386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O" sz="2400">
                <a:latin typeface="Calibri" pitchFamily="34" charset="0"/>
              </a:rPr>
              <a:t>SOMOS LA </a:t>
            </a:r>
          </a:p>
          <a:p>
            <a:pPr algn="ctr"/>
            <a:r>
              <a:rPr lang="es-CO" sz="3200" b="1">
                <a:latin typeface="Calibri" pitchFamily="34" charset="0"/>
              </a:rPr>
              <a:t>GOBERNACIÓN DE ANTIOQUIA</a:t>
            </a:r>
          </a:p>
          <a:p>
            <a:pPr algn="ctr"/>
            <a:r>
              <a:rPr lang="es-CO" sz="2400">
                <a:latin typeface="Calibri" pitchFamily="34" charset="0"/>
              </a:rPr>
              <a:t>SECRETARÍA DE PARTICIPACIÓN CIUDADANA Y DESARROLLO SOCIAL</a:t>
            </a:r>
          </a:p>
          <a:p>
            <a:pPr algn="ctr"/>
            <a:endParaRPr lang="es-CO" sz="2400">
              <a:latin typeface="Calibri" pitchFamily="34" charset="0"/>
            </a:endParaRPr>
          </a:p>
          <a:p>
            <a:pPr algn="ctr"/>
            <a:r>
              <a:rPr lang="es-CO" sz="2400" b="1">
                <a:latin typeface="Calibri" pitchFamily="34" charset="0"/>
              </a:rPr>
              <a:t>OFICINA ORGANISMOS COMUNALES</a:t>
            </a:r>
          </a:p>
          <a:p>
            <a:pPr algn="ctr"/>
            <a:r>
              <a:rPr lang="es-CO" sz="2400" b="1">
                <a:latin typeface="Calibri" pitchFamily="34" charset="0"/>
              </a:rPr>
              <a:t>PISO 10, OFICINA 1006</a:t>
            </a:r>
          </a:p>
          <a:p>
            <a:pPr algn="ctr"/>
            <a:endParaRPr lang="es-CO" sz="2400" b="1">
              <a:latin typeface="Calibri" pitchFamily="34" charset="0"/>
            </a:endParaRPr>
          </a:p>
          <a:p>
            <a:pPr algn="ctr"/>
            <a:r>
              <a:rPr lang="es-CO" sz="2400" b="1">
                <a:latin typeface="Calibri" pitchFamily="34" charset="0"/>
                <a:hlinkClick r:id="rId2"/>
              </a:rPr>
              <a:t>www.antioquia.gov.co</a:t>
            </a:r>
            <a:endParaRPr lang="es-CO" sz="2400" b="1">
              <a:latin typeface="Calibri" pitchFamily="34" charset="0"/>
            </a:endParaRPr>
          </a:p>
          <a:p>
            <a:pPr algn="ctr"/>
            <a:r>
              <a:rPr lang="es-CO" sz="2400" b="1">
                <a:latin typeface="Calibri" pitchFamily="34" charset="0"/>
              </a:rPr>
              <a:t>Teléfonos: 383 90 97, 383 90 98, 383 90 99, 383 90 89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>
          <a:xfrm>
            <a:off x="179388" y="274638"/>
            <a:ext cx="8569325" cy="1209675"/>
          </a:xfrm>
        </p:spPr>
        <p:txBody>
          <a:bodyPr/>
          <a:lstStyle/>
          <a:p>
            <a:pPr eaLnBrk="1" hangingPunct="1"/>
            <a:r>
              <a:rPr lang="es-ES" sz="3200" smtClean="0">
                <a:solidFill>
                  <a:srgbClr val="31859C"/>
                </a:solidFill>
              </a:rPr>
              <a:t> ELECCION DE  DIGNATARIOS COMUNALES 2012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84213" y="1484313"/>
          <a:ext cx="7992693" cy="3989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620083"/>
                <a:gridCol w="1998173"/>
                <a:gridCol w="1998173"/>
              </a:tblGrid>
              <a:tr h="748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GRADO Y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ORGANISMO COMUNAL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FECHA ELECCIÓN DE DIGNATARIOS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TRÁMITE DE REGISTRO DE DIGNATARIOS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FECHA DE INICIO DE PERÍODO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468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PRIMER GRADO: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Juntas de Acción Comunal y 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Juntas de Vivienda Comunitaria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>
                          <a:latin typeface="Arial"/>
                          <a:ea typeface="Times New Roman"/>
                        </a:rPr>
                        <a:t>Domingo veintinueve (29) de abril de 2012</a:t>
                      </a:r>
                      <a:endParaRPr lang="es-E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600">
                        <a:latin typeface="Arial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>
                          <a:latin typeface="Arial"/>
                          <a:ea typeface="Times New Roman"/>
                        </a:rPr>
                        <a:t>Mayo y junio de 2012</a:t>
                      </a:r>
                      <a:endParaRPr lang="es-ES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Primero (01) de julio de 2012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94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b="1" dirty="0">
                          <a:latin typeface="Arial"/>
                          <a:ea typeface="Times New Roman"/>
                        </a:rPr>
                        <a:t>SEGUNDO GRADO: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Asociaciones de Juntas de Acción Comunal -ASOCOMUNALES- (por municipio, corregimientos y/o comunas)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Domingo veintinueve (29) de julio de 2012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CO" sz="1600" dirty="0">
                        <a:latin typeface="Arial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Agosto de 2012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Arial"/>
                          <a:ea typeface="Times New Roman"/>
                        </a:rPr>
                        <a:t>Primero (01) de septiembre de 2012</a:t>
                      </a:r>
                      <a:endParaRPr lang="es-E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3200" b="1" smtClean="0">
                <a:solidFill>
                  <a:srgbClr val="17375E"/>
                </a:solidFill>
              </a:rPr>
              <a:t>EL ANTES, EL DURANTE Y EL DESPUÉS EN EL PROCESO DE ELECCIÓN DE DIGNATARIOS COMUNALES</a:t>
            </a:r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None/>
            </a:pPr>
            <a:r>
              <a:rPr lang="es-ES" sz="4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ANTES</a:t>
            </a:r>
          </a:p>
          <a:p>
            <a:pPr algn="ctr" eaLnBrk="1" hangingPunct="1">
              <a:buFont typeface="Arial" charset="0"/>
              <a:buNone/>
            </a:pPr>
            <a:endParaRPr lang="es-ES" sz="1600" dirty="0" smtClean="0"/>
          </a:p>
          <a:p>
            <a:pPr algn="ctr" eaLnBrk="1" hangingPunct="1">
              <a:buFont typeface="Arial" charset="0"/>
              <a:buNone/>
            </a:pPr>
            <a:r>
              <a:rPr lang="es-MX" sz="2400" b="1" dirty="0" smtClean="0">
                <a:latin typeface="Tahoma" pitchFamily="34" charset="0"/>
              </a:rPr>
              <a:t>REQUISITOS PARA AFILIARSE a una J.A.C.:</a:t>
            </a:r>
            <a:endParaRPr lang="es-ES" sz="2400" dirty="0" smtClean="0"/>
          </a:p>
          <a:p>
            <a:pPr lvl="1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400" dirty="0" smtClean="0">
                <a:latin typeface="Tahoma" pitchFamily="34" charset="0"/>
              </a:rPr>
              <a:t>Ser persona natural.</a:t>
            </a:r>
          </a:p>
          <a:p>
            <a:pPr lvl="1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400" dirty="0" smtClean="0">
                <a:latin typeface="Tahoma" pitchFamily="34" charset="0"/>
              </a:rPr>
              <a:t>Mayor de 14 años.</a:t>
            </a:r>
          </a:p>
          <a:p>
            <a:pPr lvl="1" algn="just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400" dirty="0" smtClean="0">
                <a:latin typeface="Tahoma" pitchFamily="34" charset="0"/>
              </a:rPr>
              <a:t>Tener documento de identidad (tarjeta de Identidad o cédula de ciudadanía)</a:t>
            </a:r>
          </a:p>
          <a:p>
            <a:pPr lvl="1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400" dirty="0" smtClean="0">
                <a:latin typeface="Tahoma" pitchFamily="34" charset="0"/>
              </a:rPr>
              <a:t>Residir en el Territorio de la Junta.</a:t>
            </a:r>
          </a:p>
          <a:p>
            <a:pPr lvl="1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s-MX" sz="2400" dirty="0" smtClean="0">
                <a:latin typeface="Tahoma" pitchFamily="34" charset="0"/>
              </a:rPr>
              <a:t>No estar sancionado o impedido</a:t>
            </a:r>
            <a:r>
              <a:rPr lang="es-MX" sz="2400" b="1" dirty="0" smtClean="0">
                <a:latin typeface="Tahoma" pitchFamily="34" charset="0"/>
              </a:rPr>
              <a:t>.</a:t>
            </a:r>
          </a:p>
          <a:p>
            <a:pPr eaLnBrk="1" hangingPunct="1"/>
            <a:endParaRPr lang="es-ES" sz="2000" dirty="0" smtClean="0"/>
          </a:p>
          <a:p>
            <a:pPr eaLnBrk="1" hangingPunct="1">
              <a:buFont typeface="Arial" charset="0"/>
              <a:buNone/>
            </a:pPr>
            <a:endParaRPr lang="es-ES" sz="2000" u="sng" dirty="0" smtClean="0"/>
          </a:p>
          <a:p>
            <a:pPr eaLnBrk="1" hangingPunct="1"/>
            <a:endParaRPr lang="es-ES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4000" b="1" smtClean="0">
                <a:solidFill>
                  <a:srgbClr val="17375E"/>
                </a:solidFill>
                <a:latin typeface="Tahoma" pitchFamily="34" charset="0"/>
              </a:rPr>
              <a:t/>
            </a:r>
            <a:br>
              <a:rPr lang="es-MX" sz="4000" b="1" smtClean="0">
                <a:solidFill>
                  <a:srgbClr val="17375E"/>
                </a:solidFill>
                <a:latin typeface="Tahoma" pitchFamily="34" charset="0"/>
              </a:rPr>
            </a:br>
            <a:r>
              <a:rPr lang="es-MX" sz="3600" smtClean="0">
                <a:solidFill>
                  <a:srgbClr val="17375E"/>
                </a:solidFill>
                <a:latin typeface="Tahoma" pitchFamily="34" charset="0"/>
              </a:rPr>
              <a:t>JUNTAS DE VIVIENDA COMUNITARIA (J.V.C.)</a:t>
            </a:r>
            <a:endParaRPr lang="es-ES" sz="3600" smtClean="0"/>
          </a:p>
        </p:txBody>
      </p:sp>
      <p:sp>
        <p:nvSpPr>
          <p:cNvPr id="20482" name="2 Rectángulo"/>
          <p:cNvSpPr>
            <a:spLocks noChangeArrowheads="1"/>
          </p:cNvSpPr>
          <p:nvPr/>
        </p:nvSpPr>
        <p:spPr bwMode="auto">
          <a:xfrm>
            <a:off x="468313" y="1700213"/>
            <a:ext cx="8066087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endParaRPr lang="es-MX" sz="2000" b="1">
              <a:latin typeface="Tahoma" pitchFamily="34" charset="0"/>
            </a:endParaRPr>
          </a:p>
          <a:p>
            <a:pPr algn="ctr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es-MX" sz="2000" b="1">
                <a:latin typeface="Tahoma" pitchFamily="34" charset="0"/>
              </a:rPr>
              <a:t>Sólo pueden hacerlo las familias que cumplan con:</a:t>
            </a:r>
          </a:p>
          <a:p>
            <a:pPr algn="ctr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endParaRPr lang="es-MX" sz="2000" b="1"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>
                <a:solidFill>
                  <a:srgbClr val="17375E"/>
                </a:solidFill>
                <a:latin typeface="Tahoma" pitchFamily="34" charset="0"/>
              </a:rPr>
              <a:t>Ninguno de los miembros del núcleo familiar puede ser propietario de vivienda en todo el territorio Nacional.</a:t>
            </a: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>
              <a:solidFill>
                <a:srgbClr val="17375E"/>
              </a:solidFill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>
                <a:solidFill>
                  <a:srgbClr val="17375E"/>
                </a:solidFill>
                <a:latin typeface="Tahoma" pitchFamily="34" charset="0"/>
              </a:rPr>
              <a:t>Estar dispuestos a inscribirse, participar y comprometerse, especialmente con las Comisiones de Trabajo y/o Empresariales.</a:t>
            </a: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>
              <a:solidFill>
                <a:srgbClr val="17375E"/>
              </a:solidFill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>
                <a:solidFill>
                  <a:srgbClr val="17375E"/>
                </a:solidFill>
                <a:latin typeface="Tahoma" pitchFamily="34" charset="0"/>
              </a:rPr>
              <a:t>Cumplir con los requisitos dispuestos en los Estatutos y en el Reglamento Interno de Trabajo.</a:t>
            </a: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>
              <a:solidFill>
                <a:srgbClr val="17375E"/>
              </a:solidFill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>
                <a:solidFill>
                  <a:srgbClr val="17375E"/>
                </a:solidFill>
                <a:latin typeface="Tahoma" pitchFamily="34" charset="0"/>
              </a:rPr>
              <a:t>Hacerse representar por un miembro de la familia en la junta</a:t>
            </a:r>
            <a:r>
              <a:rPr lang="es-MX" sz="2000">
                <a:solidFill>
                  <a:srgbClr val="17375E"/>
                </a:solidFill>
                <a:latin typeface="Tahoma" pitchFamily="34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es-MX" sz="2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Título"/>
          <p:cNvSpPr>
            <a:spLocks noGrp="1"/>
          </p:cNvSpPr>
          <p:nvPr>
            <p:ph type="title"/>
          </p:nvPr>
        </p:nvSpPr>
        <p:spPr>
          <a:xfrm>
            <a:off x="539750" y="404813"/>
            <a:ext cx="8147050" cy="1728787"/>
          </a:xfrm>
        </p:spPr>
        <p:txBody>
          <a:bodyPr/>
          <a:lstStyle/>
          <a:p>
            <a:pPr eaLnBrk="1" hangingPunct="1"/>
            <a: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  <a:t>ASOCIACIÓN DE JUNTAS DE ACCIÓN COMUNAL Y VIVIENDA COMUNITARIA      	-ASOCOMUNAL-</a:t>
            </a:r>
            <a:endParaRPr lang="es-ES" sz="2800" smtClean="0">
              <a:solidFill>
                <a:srgbClr val="17375E"/>
              </a:solidFill>
            </a:endParaRPr>
          </a:p>
        </p:txBody>
      </p:sp>
      <p:sp>
        <p:nvSpPr>
          <p:cNvPr id="21506" name="2 Rectángulo"/>
          <p:cNvSpPr>
            <a:spLocks noChangeArrowheads="1"/>
          </p:cNvSpPr>
          <p:nvPr/>
        </p:nvSpPr>
        <p:spPr bwMode="auto">
          <a:xfrm>
            <a:off x="250825" y="1916113"/>
            <a:ext cx="8569325" cy="304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 sz="2400" b="1"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 sz="2400" b="1"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>
                <a:latin typeface="Tahoma" pitchFamily="34" charset="0"/>
              </a:rPr>
              <a:t>Tres (3) delegados elegidos democráticamente en cada junta. El presidente de la Junta es delegado por derecho propio.</a:t>
            </a: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 sz="2400"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>
                <a:latin typeface="Tahoma" pitchFamily="34" charset="0"/>
              </a:rPr>
              <a:t>La JAC o JVC debe tener Personería Jurídica y haber sido aprobada su afiliación por la ASOCOMUNAL, y el registro en el auto de inscripción legal de Dignatarios.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  <a:t/>
            </a:r>
            <a:b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</a:br>
            <a: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  <a:t/>
            </a:r>
            <a:b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</a:br>
            <a: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  <a:t>FEDERACION DE ACCIÓN COMUNAL COFEDERACION NACIONAL DE ACCION COMUNAL</a:t>
            </a:r>
            <a:br>
              <a:rPr lang="es-MX" sz="2800" b="1" smtClean="0">
                <a:solidFill>
                  <a:srgbClr val="17375E"/>
                </a:solidFill>
                <a:latin typeface="Tahoma" pitchFamily="34" charset="0"/>
              </a:rPr>
            </a:br>
            <a:endParaRPr lang="es-ES" sz="2800" smtClean="0"/>
          </a:p>
        </p:txBody>
      </p:sp>
      <p:sp>
        <p:nvSpPr>
          <p:cNvPr id="22530" name="2 Rectángulo"/>
          <p:cNvSpPr>
            <a:spLocks noChangeArrowheads="1"/>
          </p:cNvSpPr>
          <p:nvPr/>
        </p:nvSpPr>
        <p:spPr bwMode="auto">
          <a:xfrm>
            <a:off x="323850" y="2060575"/>
            <a:ext cx="8351838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 sz="2400" b="1">
              <a:latin typeface="Tahoma" pitchFamily="34" charset="0"/>
            </a:endParaRPr>
          </a:p>
          <a:p>
            <a:pPr marL="342900" indent="-342900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b="1">
                <a:solidFill>
                  <a:srgbClr val="17375E"/>
                </a:solidFill>
                <a:latin typeface="Tahoma" pitchFamily="34" charset="0"/>
              </a:rPr>
              <a:t>FEDERACION: </a:t>
            </a:r>
            <a:r>
              <a:rPr lang="es-MX" sz="2400">
                <a:latin typeface="Tahoma" pitchFamily="34" charset="0"/>
              </a:rPr>
              <a:t>Cuatro (4) delegados elegidos democráticamente en cada ASOCOMUNAL. El presidente es delegado por derecho propio</a:t>
            </a:r>
            <a:r>
              <a:rPr lang="es-MX" sz="2400" b="1">
                <a:latin typeface="Tahoma" pitchFamily="34" charset="0"/>
              </a:rPr>
              <a:t>.</a:t>
            </a: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None/>
            </a:pPr>
            <a:endParaRPr lang="es-MX" sz="2400" b="1"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endParaRPr lang="es-MX" sz="2400" b="1">
              <a:solidFill>
                <a:srgbClr val="17375E"/>
              </a:solidFill>
              <a:latin typeface="Tahoma" pitchFamily="34" charset="0"/>
            </a:endParaRPr>
          </a:p>
          <a:p>
            <a:pPr lvl="1" algn="just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ü"/>
            </a:pPr>
            <a:r>
              <a:rPr lang="es-MX" sz="2400" b="1">
                <a:solidFill>
                  <a:srgbClr val="17375E"/>
                </a:solidFill>
                <a:latin typeface="Tahoma" pitchFamily="34" charset="0"/>
              </a:rPr>
              <a:t>CONFEDERACION: </a:t>
            </a:r>
            <a:r>
              <a:rPr lang="es-MX" sz="2400">
                <a:latin typeface="Tahoma" pitchFamily="34" charset="0"/>
              </a:rPr>
              <a:t>Nueve (9) delegados elegidos democráticamente en cada FEDERACION. El presidente es delegado por derecho propio.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>
          <a:xfrm>
            <a:off x="755650" y="274638"/>
            <a:ext cx="7931150" cy="706437"/>
          </a:xfrm>
        </p:spPr>
        <p:txBody>
          <a:bodyPr/>
          <a:lstStyle/>
          <a:p>
            <a:pPr eaLnBrk="1" hangingPunct="1"/>
            <a:r>
              <a:rPr lang="es-ES" sz="3200" b="1" smtClean="0">
                <a:solidFill>
                  <a:srgbClr val="17375E"/>
                </a:solidFill>
              </a:rPr>
              <a:t>AFILIACIÓN A UN ORGANISMO  COMUNAL:</a:t>
            </a:r>
          </a:p>
        </p:txBody>
      </p:sp>
      <p:sp>
        <p:nvSpPr>
          <p:cNvPr id="23554" name="2 Marcador de contenido"/>
          <p:cNvSpPr>
            <a:spLocks noGrp="1"/>
          </p:cNvSpPr>
          <p:nvPr>
            <p:ph idx="1"/>
          </p:nvPr>
        </p:nvSpPr>
        <p:spPr>
          <a:xfrm>
            <a:off x="539750" y="908050"/>
            <a:ext cx="8291513" cy="4608513"/>
          </a:xfrm>
        </p:spPr>
        <p:txBody>
          <a:bodyPr/>
          <a:lstStyle/>
          <a:p>
            <a:pPr eaLnBrk="1" hangingPunct="1"/>
            <a:r>
              <a:rPr lang="es-CO" sz="1800" smtClean="0"/>
              <a:t>El carácter de estar afiliado a un organismo comunal le permite: Tener DEBERES Y DERECHOS, ELEGIR Y SER ELEGIDO, TENER VOZ Y VOTO en la toma de decisiones.</a:t>
            </a:r>
            <a:endParaRPr lang="es-ES" sz="1800" smtClean="0"/>
          </a:p>
          <a:p>
            <a:pPr eaLnBrk="1" hangingPunct="1"/>
            <a:r>
              <a:rPr lang="es-ES" sz="1800" smtClean="0"/>
              <a:t>El interesado se afilia ante el Secretario(a) de cada organismo comunal (Personero municipal).</a:t>
            </a:r>
          </a:p>
          <a:p>
            <a:pPr eaLnBrk="1" hangingPunct="1"/>
            <a:r>
              <a:rPr lang="es-ES" sz="1800" smtClean="0"/>
              <a:t>El interesado  debe ser registrado en el LIBRO DE AFILIADOS de cada organismo  comunal.</a:t>
            </a:r>
          </a:p>
        </p:txBody>
      </p:sp>
      <p:graphicFrame>
        <p:nvGraphicFramePr>
          <p:cNvPr id="22626" name="Group 98"/>
          <p:cNvGraphicFramePr>
            <a:graphicFrameLocks noGrp="1"/>
          </p:cNvGraphicFramePr>
          <p:nvPr/>
        </p:nvGraphicFramePr>
        <p:xfrm>
          <a:off x="468313" y="3068638"/>
          <a:ext cx="8348662" cy="1714500"/>
        </p:xfrm>
        <a:graphic>
          <a:graphicData uri="http://schemas.openxmlformats.org/drawingml/2006/table">
            <a:tbl>
              <a:tblPr/>
              <a:tblGrid>
                <a:gridCol w="539750"/>
                <a:gridCol w="611187"/>
                <a:gridCol w="649288"/>
                <a:gridCol w="574675"/>
                <a:gridCol w="433387"/>
                <a:gridCol w="719138"/>
                <a:gridCol w="504825"/>
                <a:gridCol w="719137"/>
                <a:gridCol w="720725"/>
                <a:gridCol w="360363"/>
                <a:gridCol w="503237"/>
                <a:gridCol w="500063"/>
                <a:gridCol w="652462"/>
                <a:gridCol w="86042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Nº Ord.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Fecha de Inscrip.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Nombres y Apellidos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Docum. de Ident.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Edad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Dirección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Tel.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Comisión de Trabajo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Profesión u Oficio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Firma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Sanciones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Desafilia-ciones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Delegado O.P. P.*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7375E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Observaciones y Asistencia</a:t>
                      </a: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17375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O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z="2800" b="1" smtClean="0">
                <a:solidFill>
                  <a:srgbClr val="17375E"/>
                </a:solidFill>
              </a:rPr>
              <a:t>DEPURACIÓN O ACTUALIZACIÓN DEL LIBRO DE AFILIADOS</a:t>
            </a:r>
            <a:br>
              <a:rPr lang="es-ES" sz="2800" b="1" smtClean="0">
                <a:solidFill>
                  <a:srgbClr val="17375E"/>
                </a:solidFill>
              </a:rPr>
            </a:br>
            <a:endParaRPr lang="es-ES" sz="2800" b="1" smtClean="0">
              <a:solidFill>
                <a:srgbClr val="17375E"/>
              </a:solidFill>
            </a:endParaRPr>
          </a:p>
        </p:txBody>
      </p:sp>
      <p:sp>
        <p:nvSpPr>
          <p:cNvPr id="24578" name="2 Marcador de contenido"/>
          <p:cNvSpPr>
            <a:spLocks noGrp="1"/>
          </p:cNvSpPr>
          <p:nvPr>
            <p:ph idx="1"/>
          </p:nvPr>
        </p:nvSpPr>
        <p:spPr>
          <a:xfrm>
            <a:off x="684213" y="1125538"/>
            <a:ext cx="8002587" cy="4319587"/>
          </a:xfrm>
        </p:spPr>
        <p:txBody>
          <a:bodyPr/>
          <a:lstStyle/>
          <a:p>
            <a:pPr algn="just" eaLnBrk="1" hangingPunct="1"/>
            <a:r>
              <a:rPr lang="es-ES" sz="2400" smtClean="0"/>
              <a:t>Es </a:t>
            </a:r>
            <a:r>
              <a:rPr lang="es-ES" sz="2400" b="1" smtClean="0"/>
              <a:t>función </a:t>
            </a:r>
            <a:r>
              <a:rPr lang="es-ES" sz="2400" smtClean="0"/>
              <a:t>y responsabilidad del Secretario(a) y de la Comisión de Convivencia y  Conciliación</a:t>
            </a:r>
          </a:p>
          <a:p>
            <a:pPr algn="just" eaLnBrk="1" hangingPunct="1"/>
            <a:r>
              <a:rPr lang="es-ES" sz="2400" smtClean="0"/>
              <a:t> Se  debe hacer mínimo cada seis (6) meses (o antes, cuando se va a realizar asamblea de afiliados para toma de decisiones).</a:t>
            </a:r>
          </a:p>
          <a:p>
            <a:pPr algn="just" eaLnBrk="1" hangingPunct="1">
              <a:buFont typeface="Arial" charset="0"/>
              <a:buNone/>
            </a:pPr>
            <a:r>
              <a:rPr lang="es-ES" sz="2400" b="1" smtClean="0"/>
              <a:t>FINALIDAD:</a:t>
            </a:r>
            <a:r>
              <a:rPr lang="es-ES" sz="2400" smtClean="0"/>
              <a:t> Desafiliar las personas que renunciaron,   por retiro voluntario, muerte, cambio de residencia o desafiliación previo debido proceso. La notificación se debe hacer por EDICTO. </a:t>
            </a:r>
          </a:p>
          <a:p>
            <a:pPr eaLnBrk="1" hangingPunct="1">
              <a:buFont typeface="Arial" charset="0"/>
              <a:buNone/>
            </a:pPr>
            <a:r>
              <a:rPr lang="es-ES" sz="2400" smtClean="0"/>
              <a:t>La depuración </a:t>
            </a:r>
            <a:r>
              <a:rPr lang="es-ES" sz="2400" b="1" smtClean="0"/>
              <a:t>permite</a:t>
            </a:r>
            <a:r>
              <a:rPr lang="es-ES" sz="2400" smtClean="0"/>
              <a:t> tener conocimiento de CUÁNTAS PERSONAS PUEDEN PARTICIPAR Y VOTAR.</a:t>
            </a:r>
          </a:p>
          <a:p>
            <a:pPr eaLnBrk="1" hangingPunct="1">
              <a:buFont typeface="Arial" charset="0"/>
              <a:buNone/>
            </a:pPr>
            <a:endParaRPr lang="es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1627</Words>
  <Application>Microsoft Office PowerPoint</Application>
  <PresentationFormat>Presentación en pantalla (4:3)</PresentationFormat>
  <Paragraphs>229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</vt:lpstr>
      <vt:lpstr>Calibri</vt:lpstr>
      <vt:lpstr>Tahoma</vt:lpstr>
      <vt:lpstr>Times New Roman</vt:lpstr>
      <vt:lpstr>Wingdings</vt:lpstr>
      <vt:lpstr>Tema de Office</vt:lpstr>
      <vt:lpstr>GOBERNACIÓN DE ANTIOQUIA Secretaría de Participación Ciudadana y Desarrollo Social</vt:lpstr>
      <vt:lpstr>EL ANTES, EL AHORA Y EL DESPÚES EN UN PROCESO DE ELECCIÓN DE DIGNATARIOS COMUNALES</vt:lpstr>
      <vt:lpstr> ELECCION DE  DIGNATARIOS COMUNALES 2012</vt:lpstr>
      <vt:lpstr>EL ANTES, EL DURANTE Y EL DESPUÉS EN EL PROCESO DE ELECCIÓN DE DIGNATARIOS COMUNALES</vt:lpstr>
      <vt:lpstr> JUNTAS DE VIVIENDA COMUNITARIA (J.V.C.)</vt:lpstr>
      <vt:lpstr>ASOCIACIÓN DE JUNTAS DE ACCIÓN COMUNAL Y VIVIENDA COMUNITARIA       -ASOCOMUNAL-</vt:lpstr>
      <vt:lpstr>  FEDERACION DE ACCIÓN COMUNAL COFEDERACION NACIONAL DE ACCION COMUNAL </vt:lpstr>
      <vt:lpstr>AFILIACIÓN A UN ORGANISMO  COMUNAL:</vt:lpstr>
      <vt:lpstr>DEPURACIÓN O ACTUALIZACIÓN DEL LIBRO DE AFILIADOS </vt:lpstr>
      <vt:lpstr>TRIBUNAL DE GARANTÍAS (Su elección  el domingo 15 de abril de 2012)</vt:lpstr>
      <vt:lpstr>Presentación de PowerPoint</vt:lpstr>
      <vt:lpstr>EL AHORA ELECCIÓN DE DIGNATARIOS:</vt:lpstr>
      <vt:lpstr>PARA TENER PRESENTE EN UNA ELECCIÓN DE DIGNATARIOS:</vt:lpstr>
      <vt:lpstr>VALIDEZ DE LAS REUNIONES DE ASAMBLEA DE AFILIADOS </vt:lpstr>
      <vt:lpstr> AL ELEGIR LOS DIGNATARIOS:</vt:lpstr>
      <vt:lpstr>  PARA UNA ELECCIÓN DE DIGNATARIOS COMUNALES: Igual procedimiento de elección debe hacerse para cada uno de los bloques:  URNAS - VOTOS </vt:lpstr>
      <vt:lpstr>Presentación de PowerPoint</vt:lpstr>
      <vt:lpstr>Presentación de PowerPoint</vt:lpstr>
      <vt:lpstr>EL DESPÚES IMPUGNACIONES:</vt:lpstr>
      <vt:lpstr>PARA EL TRÁMITE LEGAL:</vt:lpstr>
      <vt:lpstr>COSTOS POR LOS TRÁMITES</vt:lpstr>
      <vt:lpstr>¡ MUCHAS GRACIAS ! </vt:lpstr>
    </vt:vector>
  </TitlesOfParts>
  <Company>Gobernacion de antionquia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jgarciar</dc:creator>
  <cp:lastModifiedBy>SONIA ESMERALDA VALLE GRACIANO</cp:lastModifiedBy>
  <cp:revision>110</cp:revision>
  <dcterms:created xsi:type="dcterms:W3CDTF">2012-01-05T22:13:30Z</dcterms:created>
  <dcterms:modified xsi:type="dcterms:W3CDTF">2015-11-30T13:24:11Z</dcterms:modified>
</cp:coreProperties>
</file>