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82" r:id="rId8"/>
    <p:sldId id="263" r:id="rId9"/>
    <p:sldId id="264" r:id="rId10"/>
    <p:sldId id="265" r:id="rId11"/>
    <p:sldId id="283" r:id="rId12"/>
    <p:sldId id="266" r:id="rId13"/>
    <p:sldId id="267" r:id="rId14"/>
    <p:sldId id="268" r:id="rId15"/>
    <p:sldId id="270" r:id="rId16"/>
    <p:sldId id="284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5" r:id="rId2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8C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B57-2440-44B8-BAB3-A4F206C92F58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BCED-AA1E-4E55-81E7-EBB9406BFF7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B57-2440-44B8-BAB3-A4F206C92F58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BCED-AA1E-4E55-81E7-EBB9406BFF7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B57-2440-44B8-BAB3-A4F206C92F58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BCED-AA1E-4E55-81E7-EBB9406BFF7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B57-2440-44B8-BAB3-A4F206C92F58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BCED-AA1E-4E55-81E7-EBB9406BFF7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B57-2440-44B8-BAB3-A4F206C92F58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BCED-AA1E-4E55-81E7-EBB9406BFF7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B57-2440-44B8-BAB3-A4F206C92F58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BCED-AA1E-4E55-81E7-EBB9406BFF7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B57-2440-44B8-BAB3-A4F206C92F58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BCED-AA1E-4E55-81E7-EBB9406BFF7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B57-2440-44B8-BAB3-A4F206C92F58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BCED-AA1E-4E55-81E7-EBB9406BFF7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B57-2440-44B8-BAB3-A4F206C92F58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BCED-AA1E-4E55-81E7-EBB9406BFF7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B57-2440-44B8-BAB3-A4F206C92F58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BCED-AA1E-4E55-81E7-EBB9406BFF7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B57-2440-44B8-BAB3-A4F206C92F58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BCED-AA1E-4E55-81E7-EBB9406BFF7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30B57-2440-44B8-BAB3-A4F206C92F58}" type="datetimeFigureOut">
              <a:rPr lang="es-CO" smtClean="0"/>
              <a:pPr/>
              <a:t>03/07/2014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0BCED-AA1E-4E55-81E7-EBB9406BFF7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0" y="332656"/>
            <a:ext cx="9144000" cy="1224136"/>
            <a:chOff x="0" y="332656"/>
            <a:chExt cx="9144000" cy="1224136"/>
          </a:xfrm>
        </p:grpSpPr>
        <p:sp>
          <p:nvSpPr>
            <p:cNvPr id="6" name="5 Rectángulo"/>
            <p:cNvSpPr/>
            <p:nvPr/>
          </p:nvSpPr>
          <p:spPr>
            <a:xfrm>
              <a:off x="0" y="332656"/>
              <a:ext cx="9144000" cy="936104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0" y="476672"/>
              <a:ext cx="9144000" cy="792088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0" y="620688"/>
              <a:ext cx="9144000" cy="792088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0" y="764704"/>
              <a:ext cx="9144000" cy="792088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2123728" y="2060848"/>
            <a:ext cx="4515726" cy="2064425"/>
            <a:chOff x="2195736" y="2012647"/>
            <a:chExt cx="4515726" cy="2064425"/>
          </a:xfrm>
        </p:grpSpPr>
        <p:sp>
          <p:nvSpPr>
            <p:cNvPr id="22" name="21 Rectángulo"/>
            <p:cNvSpPr/>
            <p:nvPr/>
          </p:nvSpPr>
          <p:spPr>
            <a:xfrm>
              <a:off x="2195736" y="2012647"/>
              <a:ext cx="445186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7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7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2267744" y="3193812"/>
              <a:ext cx="4392488" cy="523220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8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28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2339752" y="3553852"/>
              <a:ext cx="43717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8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2800" dirty="0">
                <a:solidFill>
                  <a:srgbClr val="003300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411760" y="3095249"/>
              <a:ext cx="4104456" cy="144016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4800" dirty="0"/>
            </a:p>
          </p:txBody>
        </p:sp>
        <p:sp>
          <p:nvSpPr>
            <p:cNvPr id="26" name="25 Rectángulo"/>
            <p:cNvSpPr/>
            <p:nvPr/>
          </p:nvSpPr>
          <p:spPr>
            <a:xfrm flipV="1">
              <a:off x="2411760" y="3068959"/>
              <a:ext cx="4104456" cy="144016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4800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2411760" y="3068960"/>
              <a:ext cx="4104456" cy="72008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4800" dirty="0"/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0" y="6021288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49" name="48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50" name="4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51" name="5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1475656" y="4509120"/>
            <a:ext cx="6336704" cy="647746"/>
            <a:chOff x="2123728" y="4509120"/>
            <a:chExt cx="6336704" cy="647746"/>
          </a:xfrm>
        </p:grpSpPr>
        <p:pic>
          <p:nvPicPr>
            <p:cNvPr id="14" name="Picture 3" descr="C:\Users\pveleze\Desktop\Océanos\Logos.png"/>
            <p:cNvPicPr>
              <a:picLocks noChangeAspect="1" noChangeArrowheads="1"/>
            </p:cNvPicPr>
            <p:nvPr/>
          </p:nvPicPr>
          <p:blipFill>
            <a:blip r:embed="rId2" cstate="print"/>
            <a:srcRect r="78433"/>
            <a:stretch>
              <a:fillRect/>
            </a:stretch>
          </p:blipFill>
          <p:spPr bwMode="auto">
            <a:xfrm>
              <a:off x="4873509" y="4509120"/>
              <a:ext cx="3017600" cy="647746"/>
            </a:xfrm>
            <a:prstGeom prst="rect">
              <a:avLst/>
            </a:prstGeom>
            <a:noFill/>
          </p:spPr>
        </p:pic>
        <p:pic>
          <p:nvPicPr>
            <p:cNvPr id="15" name="Picture 3" descr="D:\pveleze\My Documents\la má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77577" y="4572435"/>
              <a:ext cx="482855" cy="512459"/>
            </a:xfrm>
            <a:prstGeom prst="rect">
              <a:avLst/>
            </a:prstGeom>
            <a:noFill/>
          </p:spPr>
        </p:pic>
        <p:pic>
          <p:nvPicPr>
            <p:cNvPr id="205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9793" y="4623428"/>
              <a:ext cx="644966" cy="394145"/>
            </a:xfrm>
            <a:prstGeom prst="rect">
              <a:avLst/>
            </a:prstGeom>
            <a:noFill/>
          </p:spPr>
        </p:pic>
        <p:pic>
          <p:nvPicPr>
            <p:cNvPr id="205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03730" y="4585326"/>
              <a:ext cx="400937" cy="462401"/>
            </a:xfrm>
            <a:prstGeom prst="rect">
              <a:avLst/>
            </a:prstGeom>
            <a:noFill/>
          </p:spPr>
        </p:pic>
        <p:pic>
          <p:nvPicPr>
            <p:cNvPr id="205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86651" y="4661531"/>
              <a:ext cx="719878" cy="381492"/>
            </a:xfrm>
            <a:prstGeom prst="rect">
              <a:avLst/>
            </a:prstGeom>
            <a:noFill/>
          </p:spPr>
        </p:pic>
        <p:pic>
          <p:nvPicPr>
            <p:cNvPr id="2055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23728" y="4509120"/>
              <a:ext cx="781908" cy="6032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467544" y="2204864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srgbClr val="003300"/>
                </a:solidFill>
                <a:latin typeface="Century Gothic" pitchFamily="34" charset="0"/>
              </a:rPr>
              <a:t>Los </a:t>
            </a:r>
            <a:r>
              <a:rPr lang="es-CO" sz="2200" b="1" dirty="0" smtClean="0">
                <a:solidFill>
                  <a:srgbClr val="003300"/>
                </a:solidFill>
                <a:latin typeface="Century Gothic" pitchFamily="34" charset="0"/>
              </a:rPr>
              <a:t>desplazamientos efecto del conflicto armado han generado un patrón común de ocupación urbana</a:t>
            </a:r>
            <a:r>
              <a:rPr lang="es-CO" sz="2200" dirty="0" smtClean="0">
                <a:solidFill>
                  <a:srgbClr val="003300"/>
                </a:solidFill>
                <a:latin typeface="Century Gothic" pitchFamily="34" charset="0"/>
              </a:rPr>
              <a:t>, donde la población vulnerable tiende a concentrarse en la </a:t>
            </a:r>
            <a:r>
              <a:rPr lang="es-CO" sz="2200" b="1" dirty="0" smtClean="0">
                <a:solidFill>
                  <a:srgbClr val="003300"/>
                </a:solidFill>
                <a:latin typeface="Century Gothic" pitchFamily="34" charset="0"/>
              </a:rPr>
              <a:t>periferia de las ciudades y zonas urbanas </a:t>
            </a:r>
            <a:r>
              <a:rPr lang="es-CO" sz="2200" dirty="0" smtClean="0">
                <a:solidFill>
                  <a:srgbClr val="003300"/>
                </a:solidFill>
                <a:latin typeface="Century Gothic" pitchFamily="34" charset="0"/>
              </a:rPr>
              <a:t>de municipios, evidenciándose segregación socio espacial y donde se presentan los </a:t>
            </a:r>
            <a:r>
              <a:rPr lang="es-CO" sz="2200" b="1" dirty="0" smtClean="0">
                <a:solidFill>
                  <a:srgbClr val="003300"/>
                </a:solidFill>
                <a:latin typeface="Century Gothic" pitchFamily="34" charset="0"/>
              </a:rPr>
              <a:t>índices más bajos de educación, empleo y altos niveles de pobreza,</a:t>
            </a:r>
            <a:r>
              <a:rPr lang="es-CO" sz="2200" dirty="0" smtClean="0">
                <a:solidFill>
                  <a:srgbClr val="003300"/>
                </a:solidFill>
                <a:latin typeface="Century Gothic" pitchFamily="34" charset="0"/>
              </a:rPr>
              <a:t> además afectando considerablemente el borde urbano rural, donde se realizan construcciones y otro tipo de infraestructura que impacta negativamente la calidad ambiental. </a:t>
            </a:r>
            <a:endParaRPr lang="es-CO" sz="2200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38" name="37 Rectángulo"/>
          <p:cNvSpPr/>
          <p:nvPr/>
        </p:nvSpPr>
        <p:spPr>
          <a:xfrm>
            <a:off x="323528" y="1268760"/>
            <a:ext cx="96490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2800" b="1" dirty="0" smtClean="0">
                <a:solidFill>
                  <a:srgbClr val="00B050"/>
                </a:solidFill>
                <a:latin typeface="Century Gothic" pitchFamily="34" charset="0"/>
              </a:rPr>
              <a:t>Antecedentes y premisas para actuar</a:t>
            </a:r>
            <a:endParaRPr lang="es-CO" sz="2800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r>
              <a:rPr lang="es-CO" sz="3600" b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endParaRPr lang="es-CO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veleze\Desktop\Preparemonos para la Paz\Presencia Frentes FA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1"/>
            <a:ext cx="7128792" cy="5508611"/>
          </a:xfrm>
          <a:prstGeom prst="rect">
            <a:avLst/>
          </a:prstGeom>
          <a:noFill/>
        </p:spPr>
      </p:pic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525344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29" name="28 Rectángulo"/>
          <p:cNvSpPr/>
          <p:nvPr/>
        </p:nvSpPr>
        <p:spPr>
          <a:xfrm>
            <a:off x="2860463" y="940658"/>
            <a:ext cx="3485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Century Gothic" pitchFamily="34" charset="0"/>
              </a:rPr>
              <a:t>Presencia de Frentes FARC</a:t>
            </a:r>
            <a:endParaRPr lang="es-CO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611560" y="2132856"/>
            <a:ext cx="806489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dirty="0" smtClean="0">
                <a:solidFill>
                  <a:srgbClr val="003300"/>
                </a:solidFill>
                <a:latin typeface="Century Gothic" pitchFamily="34" charset="0"/>
              </a:rPr>
              <a:t>Los cuidadores naturales de los entornos territoriales y los patrimonios ambientales de la nación deberían ser las mismas comunidades, organizaciones y administraciones locales. </a:t>
            </a:r>
            <a:r>
              <a:rPr lang="es-CO" sz="2100" b="1" dirty="0" smtClean="0">
                <a:solidFill>
                  <a:srgbClr val="003300"/>
                </a:solidFill>
                <a:latin typeface="Century Gothic" pitchFamily="34" charset="0"/>
              </a:rPr>
              <a:t>Es con ellos y para el beneficio de ellos, - los campesinos, los grupos étnicos y afrocolombianos - que se debe promover y materializar en estos proyectos, </a:t>
            </a:r>
            <a:r>
              <a:rPr lang="es-CO" sz="2100" dirty="0" smtClean="0">
                <a:solidFill>
                  <a:srgbClr val="003300"/>
                </a:solidFill>
                <a:latin typeface="Century Gothic" pitchFamily="34" charset="0"/>
              </a:rPr>
              <a:t>instrumentos de gestión territorial y productiva que les haga partícipes de ingresos por proyectos productivos sostenibles en sus predios, de protección y conservación de los servicios ambientales, tales como los suelos, las aguas, los bosques y la biodiversidad.</a:t>
            </a:r>
            <a:endParaRPr lang="es-CO" sz="2100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39" name="38 Rectángulo"/>
          <p:cNvSpPr/>
          <p:nvPr/>
        </p:nvSpPr>
        <p:spPr>
          <a:xfrm>
            <a:off x="323528" y="1268760"/>
            <a:ext cx="96490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2800" b="1" dirty="0" smtClean="0">
                <a:solidFill>
                  <a:srgbClr val="00B050"/>
                </a:solidFill>
                <a:latin typeface="Century Gothic" pitchFamily="34" charset="0"/>
              </a:rPr>
              <a:t>Antecedentes y premisas para actuar</a:t>
            </a:r>
            <a:endParaRPr lang="es-CO" sz="2800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r>
              <a:rPr lang="es-CO" sz="3600" b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endParaRPr lang="es-CO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611560" y="213285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rgbClr val="003300"/>
                </a:solidFill>
                <a:latin typeface="Century Gothic" pitchFamily="34" charset="0"/>
              </a:rPr>
              <a:t>Los ejercicios de planificación territorial tienden a ser expresiones teóricas y conceptuales genéricas, los cuales son de muy difícil aplicación institucional y de materialización en los territorios. La planificación oficial va por un lado y la social va por otro. Se tiene muy buena capacidad planificadora territorial e instrumental de arriba hacia abajo, muy poca de abajo hacia arriba y menos aún que facilite el encuentro entre ambos.</a:t>
            </a:r>
            <a:endParaRPr lang="es-CO" sz="2400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29" name="28 Rectángulo"/>
          <p:cNvSpPr/>
          <p:nvPr/>
        </p:nvSpPr>
        <p:spPr>
          <a:xfrm>
            <a:off x="323528" y="1268760"/>
            <a:ext cx="96490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2800" b="1" dirty="0" smtClean="0">
                <a:solidFill>
                  <a:srgbClr val="00B050"/>
                </a:solidFill>
                <a:latin typeface="Century Gothic" pitchFamily="34" charset="0"/>
              </a:rPr>
              <a:t>Antecedentes y premisas para actuar</a:t>
            </a:r>
            <a:endParaRPr lang="es-CO" sz="2800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r>
              <a:rPr lang="es-CO" sz="3600" b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endParaRPr lang="es-CO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611560" y="2132856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dirty="0" smtClean="0">
                <a:solidFill>
                  <a:srgbClr val="003300"/>
                </a:solidFill>
                <a:latin typeface="Century Gothic" pitchFamily="34" charset="0"/>
              </a:rPr>
              <a:t>Se desconoce que los verdaderos </a:t>
            </a:r>
            <a:r>
              <a:rPr lang="es-CO" sz="2100" dirty="0" err="1" smtClean="0">
                <a:solidFill>
                  <a:srgbClr val="003300"/>
                </a:solidFill>
                <a:latin typeface="Century Gothic" pitchFamily="34" charset="0"/>
              </a:rPr>
              <a:t>materializadores</a:t>
            </a:r>
            <a:r>
              <a:rPr lang="es-CO" sz="2100" dirty="0" smtClean="0">
                <a:solidFill>
                  <a:srgbClr val="003300"/>
                </a:solidFill>
                <a:latin typeface="Century Gothic" pitchFamily="34" charset="0"/>
              </a:rPr>
              <a:t> de la planificación son los habitantes, dueños de la propiedad y pobladores de los lugares, quienes día a día toman decisiones y hacen las aplicaciones de sus apreciaciones sobre sus fincas, veredas, barrios y territorios, configurando los </a:t>
            </a:r>
            <a:r>
              <a:rPr lang="es-CO" sz="2100" i="1" dirty="0" err="1" smtClean="0">
                <a:solidFill>
                  <a:srgbClr val="003300"/>
                </a:solidFill>
                <a:latin typeface="Century Gothic" pitchFamily="34" charset="0"/>
              </a:rPr>
              <a:t>agrospaisajes</a:t>
            </a:r>
            <a:r>
              <a:rPr lang="es-CO" sz="2100" i="1" dirty="0" smtClean="0">
                <a:solidFill>
                  <a:srgbClr val="003300"/>
                </a:solidFill>
                <a:latin typeface="Century Gothic" pitchFamily="34" charset="0"/>
              </a:rPr>
              <a:t> </a:t>
            </a:r>
            <a:r>
              <a:rPr lang="es-CO" sz="2100" dirty="0" smtClean="0">
                <a:solidFill>
                  <a:srgbClr val="003300"/>
                </a:solidFill>
                <a:latin typeface="Century Gothic" pitchFamily="34" charset="0"/>
              </a:rPr>
              <a:t>y paisajes urbanos que conocemos. </a:t>
            </a:r>
            <a:r>
              <a:rPr lang="es-CO" sz="2100" b="1" dirty="0" smtClean="0">
                <a:solidFill>
                  <a:srgbClr val="003300"/>
                </a:solidFill>
                <a:latin typeface="Century Gothic" pitchFamily="34" charset="0"/>
              </a:rPr>
              <a:t>Es fundamental planificar el territorio con y desde las comunidades, de manera que resuelvan aspectos críticos del bienestar, del buen vivir, de los servicios </a:t>
            </a:r>
            <a:r>
              <a:rPr lang="es-CO" sz="2100" b="1" dirty="0" err="1" smtClean="0">
                <a:solidFill>
                  <a:srgbClr val="003300"/>
                </a:solidFill>
                <a:latin typeface="Century Gothic" pitchFamily="34" charset="0"/>
              </a:rPr>
              <a:t>ecosistémicos</a:t>
            </a:r>
            <a:r>
              <a:rPr lang="es-CO" sz="2100" b="1" dirty="0" smtClean="0">
                <a:solidFill>
                  <a:srgbClr val="003300"/>
                </a:solidFill>
                <a:latin typeface="Century Gothic" pitchFamily="34" charset="0"/>
              </a:rPr>
              <a:t> y de la calidad de vida.</a:t>
            </a:r>
            <a:endParaRPr lang="es-CO" sz="2100" b="1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29" name="28 Rectángulo"/>
          <p:cNvSpPr/>
          <p:nvPr/>
        </p:nvSpPr>
        <p:spPr>
          <a:xfrm>
            <a:off x="323528" y="1268760"/>
            <a:ext cx="96490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2800" b="1" dirty="0" smtClean="0">
                <a:solidFill>
                  <a:srgbClr val="00B050"/>
                </a:solidFill>
                <a:latin typeface="Century Gothic" pitchFamily="34" charset="0"/>
              </a:rPr>
              <a:t>Antecedentes y premisas para actuar</a:t>
            </a:r>
            <a:endParaRPr lang="es-CO" sz="2800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r>
              <a:rPr lang="es-CO" sz="3600" b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endParaRPr lang="es-CO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611560" y="2255381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srgbClr val="003300"/>
                </a:solidFill>
                <a:latin typeface="Century Gothic" pitchFamily="34" charset="0"/>
              </a:rPr>
              <a:t>Reconocemos y valoramos la agricultura familiar, y su aporte a la gestión ambiental territorial, definida por la FAO y ONU como: “...</a:t>
            </a:r>
            <a:r>
              <a:rPr lang="es-CO" sz="2200" b="1" dirty="0" smtClean="0">
                <a:solidFill>
                  <a:srgbClr val="003300"/>
                </a:solidFill>
                <a:latin typeface="Century Gothic" pitchFamily="34" charset="0"/>
              </a:rPr>
              <a:t>una forma de organizar la producción agrícola y silvícola, así como la pesca, el pastoreo y la acuicultura, que es gestionada y dirigida por una familia y que en su mayor parte depende de mano de obra familiar, tanto de mujeres como de hombres.</a:t>
            </a:r>
            <a:r>
              <a:rPr lang="es-CO" sz="2200" dirty="0" smtClean="0">
                <a:solidFill>
                  <a:srgbClr val="003300"/>
                </a:solidFill>
                <a:latin typeface="Century Gothic" pitchFamily="34" charset="0"/>
              </a:rPr>
              <a:t> La familia y la explotación están vinculadas, </a:t>
            </a:r>
            <a:r>
              <a:rPr lang="es-CO" sz="2200" dirty="0" err="1" smtClean="0">
                <a:solidFill>
                  <a:srgbClr val="003300"/>
                </a:solidFill>
                <a:latin typeface="Century Gothic" pitchFamily="34" charset="0"/>
              </a:rPr>
              <a:t>co</a:t>
            </a:r>
            <a:r>
              <a:rPr lang="es-CO" sz="2200" dirty="0" smtClean="0">
                <a:solidFill>
                  <a:srgbClr val="003300"/>
                </a:solidFill>
                <a:latin typeface="Century Gothic" pitchFamily="34" charset="0"/>
              </a:rPr>
              <a:t>-evolucionan y combinan </a:t>
            </a:r>
            <a:r>
              <a:rPr lang="es-CO" sz="2200" b="1" dirty="0" smtClean="0">
                <a:solidFill>
                  <a:srgbClr val="003300"/>
                </a:solidFill>
                <a:latin typeface="Century Gothic" pitchFamily="34" charset="0"/>
              </a:rPr>
              <a:t>funciones económicas, ambientales, reproductivas, sociales y culturales</a:t>
            </a:r>
            <a:r>
              <a:rPr lang="es-CO" sz="2200" dirty="0" smtClean="0">
                <a:solidFill>
                  <a:srgbClr val="003300"/>
                </a:solidFill>
                <a:latin typeface="Century Gothic" pitchFamily="34" charset="0"/>
              </a:rPr>
              <a:t>”. </a:t>
            </a:r>
            <a:endParaRPr lang="es-CO" sz="2200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37" name="36 Rectángulo"/>
          <p:cNvSpPr/>
          <p:nvPr/>
        </p:nvSpPr>
        <p:spPr>
          <a:xfrm>
            <a:off x="360040" y="1268761"/>
            <a:ext cx="52920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3600" b="1" dirty="0" smtClean="0">
                <a:solidFill>
                  <a:srgbClr val="00B050"/>
                </a:solidFill>
                <a:latin typeface="Century Gothic" pitchFamily="34" charset="0"/>
              </a:rPr>
              <a:t>Agricultura familiar </a:t>
            </a:r>
            <a:endParaRPr lang="es-CO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611560" y="2636912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rgbClr val="003300"/>
                </a:solidFill>
                <a:latin typeface="Century Gothic" pitchFamily="34" charset="0"/>
              </a:rPr>
              <a:t>Aceptamos el concepto ampliado por El Foro Nacional de Agricultura Familiar (</a:t>
            </a:r>
            <a:r>
              <a:rPr lang="es-CO" sz="2800" dirty="0" err="1" smtClean="0">
                <a:solidFill>
                  <a:srgbClr val="003300"/>
                </a:solidFill>
                <a:latin typeface="Century Gothic" pitchFamily="34" charset="0"/>
              </a:rPr>
              <a:t>Fonaf</a:t>
            </a:r>
            <a:r>
              <a:rPr lang="es-CO" sz="2800" dirty="0" smtClean="0">
                <a:solidFill>
                  <a:srgbClr val="003300"/>
                </a:solidFill>
                <a:latin typeface="Century Gothic" pitchFamily="34" charset="0"/>
              </a:rPr>
              <a:t>) de Argentina en 2011, como "una “forma de vida” y “una cuestión cultural”, que tiene como principal objetivo la “</a:t>
            </a:r>
            <a:r>
              <a:rPr lang="es-CO" sz="2800" b="1" dirty="0" smtClean="0">
                <a:solidFill>
                  <a:srgbClr val="003300"/>
                </a:solidFill>
                <a:latin typeface="Century Gothic" pitchFamily="34" charset="0"/>
              </a:rPr>
              <a:t>reproducción social de la familia en condiciones dignas</a:t>
            </a:r>
            <a:r>
              <a:rPr lang="es-CO" sz="2800" dirty="0" smtClean="0">
                <a:solidFill>
                  <a:srgbClr val="003300"/>
                </a:solidFill>
                <a:latin typeface="Century Gothic" pitchFamily="34" charset="0"/>
              </a:rPr>
              <a:t>”.</a:t>
            </a:r>
            <a:endParaRPr lang="es-CO" sz="2800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37" name="36 Rectángulo"/>
          <p:cNvSpPr/>
          <p:nvPr/>
        </p:nvSpPr>
        <p:spPr>
          <a:xfrm>
            <a:off x="360040" y="1268761"/>
            <a:ext cx="52920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3600" b="1" dirty="0" smtClean="0">
                <a:solidFill>
                  <a:srgbClr val="00B050"/>
                </a:solidFill>
                <a:latin typeface="Century Gothic" pitchFamily="34" charset="0"/>
              </a:rPr>
              <a:t>Agricultura familiar </a:t>
            </a:r>
            <a:endParaRPr lang="es-CO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611560" y="197896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rgbClr val="003300"/>
                </a:solidFill>
                <a:latin typeface="Century Gothic" pitchFamily="34" charset="0"/>
              </a:rPr>
              <a:t>Para todo lo anterior se tienen que desatar y promover factores socio ambientales controlables a través de proyectos, como la </a:t>
            </a:r>
            <a:r>
              <a:rPr lang="es-CO" b="1" dirty="0" smtClean="0">
                <a:solidFill>
                  <a:srgbClr val="003300"/>
                </a:solidFill>
                <a:latin typeface="Century Gothic" pitchFamily="34" charset="0"/>
              </a:rPr>
              <a:t>ocupación productiva (empleo</a:t>
            </a:r>
            <a:r>
              <a:rPr lang="es-CO" dirty="0" smtClean="0">
                <a:solidFill>
                  <a:srgbClr val="003300"/>
                </a:solidFill>
                <a:latin typeface="Century Gothic" pitchFamily="34" charset="0"/>
              </a:rPr>
              <a:t>), la plena ocupación de las familias y comunidades rurales, el </a:t>
            </a:r>
            <a:r>
              <a:rPr lang="es-CO" b="1" dirty="0" smtClean="0">
                <a:solidFill>
                  <a:srgbClr val="003300"/>
                </a:solidFill>
                <a:latin typeface="Century Gothic" pitchFamily="34" charset="0"/>
              </a:rPr>
              <a:t>adecuado manejo del desplazamiento y los retornos, la disposición de tierras y las restituciones con cuidado ambiental, </a:t>
            </a:r>
            <a:r>
              <a:rPr lang="es-CO" dirty="0" smtClean="0">
                <a:solidFill>
                  <a:srgbClr val="003300"/>
                </a:solidFill>
                <a:latin typeface="Century Gothic" pitchFamily="34" charset="0"/>
              </a:rPr>
              <a:t>la calidad ambiental urbana, el fortalecimiento de su productividad respetuosa del ambiente, el mejoramiento de ingresos y del hábitat, </a:t>
            </a:r>
            <a:r>
              <a:rPr lang="es-CO" b="1" dirty="0" smtClean="0">
                <a:solidFill>
                  <a:srgbClr val="003300"/>
                </a:solidFill>
                <a:latin typeface="Century Gothic" pitchFamily="34" charset="0"/>
              </a:rPr>
              <a:t>la constitución de áreas de protección social en las proximidades de los ecosistemas estratégicos</a:t>
            </a:r>
            <a:r>
              <a:rPr lang="es-CO" dirty="0" smtClean="0">
                <a:solidFill>
                  <a:srgbClr val="003300"/>
                </a:solidFill>
                <a:latin typeface="Century Gothic" pitchFamily="34" charset="0"/>
              </a:rPr>
              <a:t>, </a:t>
            </a:r>
            <a:r>
              <a:rPr lang="es-CO" b="1" dirty="0" smtClean="0">
                <a:solidFill>
                  <a:srgbClr val="003300"/>
                </a:solidFill>
                <a:latin typeface="Century Gothic" pitchFamily="34" charset="0"/>
              </a:rPr>
              <a:t>la adaptación al cambio climático y la participación ciudadana, democrática e ilustrada en la toma de decisiones, relacionadas con el manejo de los predios, el patrimonio natural y el ambiente en sus entornos locales, a través de la educación, capacitación, acompañamiento y logros de resultados de una manera integral.</a:t>
            </a:r>
            <a:endParaRPr lang="es-CO" b="1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37" name="36 Rectángulo"/>
          <p:cNvSpPr/>
          <p:nvPr/>
        </p:nvSpPr>
        <p:spPr>
          <a:xfrm>
            <a:off x="360040" y="1268761"/>
            <a:ext cx="3923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3600" b="1" dirty="0" smtClean="0">
                <a:solidFill>
                  <a:srgbClr val="00B050"/>
                </a:solidFill>
                <a:latin typeface="Century Gothic" pitchFamily="34" charset="0"/>
              </a:rPr>
              <a:t>¿Qué se busca?</a:t>
            </a:r>
            <a:endParaRPr lang="es-CO" sz="36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611560" y="1978962"/>
            <a:ext cx="8064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3300"/>
                </a:solidFill>
                <a:latin typeface="Century Gothic" pitchFamily="34" charset="0"/>
              </a:rPr>
              <a:t>La gestión para la paz desde la perspectiva ambiental requiere por parte de nuestra Institucionalidad, entre otras acciones, las siguientes:</a:t>
            </a:r>
          </a:p>
          <a:p>
            <a:pPr algn="ctr"/>
            <a:endParaRPr lang="es-CO" sz="2400" dirty="0" smtClean="0">
              <a:solidFill>
                <a:srgbClr val="003300"/>
              </a:solidFill>
              <a:latin typeface="Century Gothic" pitchFamily="34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es-CO" sz="2400" dirty="0" smtClean="0">
                <a:solidFill>
                  <a:srgbClr val="003300"/>
                </a:solidFill>
                <a:latin typeface="Century Gothic" pitchFamily="34" charset="0"/>
              </a:rPr>
              <a:t>Disponernos para </a:t>
            </a:r>
            <a:r>
              <a:rPr lang="es-CO" sz="2400" b="1" dirty="0" smtClean="0">
                <a:solidFill>
                  <a:srgbClr val="003300"/>
                </a:solidFill>
                <a:latin typeface="Century Gothic" pitchFamily="34" charset="0"/>
              </a:rPr>
              <a:t>coparticipar con el gobierno nacional para hacer los ajustes institucionales a que haya lugar en el Sistema Nacional Ambiental (SINA) </a:t>
            </a:r>
            <a:r>
              <a:rPr lang="es-CO" sz="2400" dirty="0" smtClean="0">
                <a:solidFill>
                  <a:srgbClr val="003300"/>
                </a:solidFill>
                <a:latin typeface="Century Gothic" pitchFamily="34" charset="0"/>
              </a:rPr>
              <a:t>destinado a la participación en el </a:t>
            </a:r>
            <a:r>
              <a:rPr lang="es-CO" sz="2400" b="1" dirty="0" smtClean="0">
                <a:solidFill>
                  <a:srgbClr val="003300"/>
                </a:solidFill>
                <a:latin typeface="Century Gothic" pitchFamily="34" charset="0"/>
              </a:rPr>
              <a:t>programa de preparémonos para la Paz</a:t>
            </a:r>
            <a:r>
              <a:rPr lang="es-CO" sz="2400" dirty="0" smtClean="0">
                <a:solidFill>
                  <a:srgbClr val="003300"/>
                </a:solidFill>
                <a:latin typeface="Century Gothic" pitchFamily="34" charset="0"/>
              </a:rPr>
              <a:t>, con perspectiva territorial y de inclusión social.</a:t>
            </a:r>
            <a:endParaRPr lang="es-CO" sz="2400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37" name="36 Rectángulo"/>
          <p:cNvSpPr/>
          <p:nvPr/>
        </p:nvSpPr>
        <p:spPr>
          <a:xfrm>
            <a:off x="360040" y="1268761"/>
            <a:ext cx="8964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3600" b="1" dirty="0" smtClean="0">
                <a:solidFill>
                  <a:srgbClr val="00B050"/>
                </a:solidFill>
                <a:latin typeface="Century Gothic" pitchFamily="34" charset="0"/>
              </a:rPr>
              <a:t>Nuestros compromisos y acciones</a:t>
            </a:r>
            <a:endParaRPr lang="es-CO" sz="3600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611560" y="224492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es-CO" sz="2400" b="1" dirty="0" smtClean="0">
                <a:latin typeface="Century Gothic" pitchFamily="34" charset="0"/>
              </a:rPr>
              <a:t>Todo el Sistema Ambiental Departamental liderado por las autoridades ambientales, el departamento y los municipios,</a:t>
            </a:r>
            <a:r>
              <a:rPr lang="es-CO" sz="2400" dirty="0" smtClean="0">
                <a:latin typeface="Century Gothic" pitchFamily="34" charset="0"/>
              </a:rPr>
              <a:t> debemos ajustar la planeación a largo y corto plazo, </a:t>
            </a:r>
            <a:r>
              <a:rPr lang="es-CO" sz="2400" b="1" dirty="0" smtClean="0">
                <a:latin typeface="Century Gothic" pitchFamily="34" charset="0"/>
              </a:rPr>
              <a:t>definir los presupuestos del próximo año, con el fin de actuar para la Paz</a:t>
            </a:r>
            <a:r>
              <a:rPr lang="es-CO" sz="2400" dirty="0" smtClean="0">
                <a:latin typeface="Century Gothic" pitchFamily="34" charset="0"/>
              </a:rPr>
              <a:t>, en atención preferencial a los pobladores y grupos étnicos rurales y la atención a poblaciones en los centros urbanos con situaciones críticas y deficientes índices de Calidad de Vida y ambientales.</a:t>
            </a:r>
            <a:endParaRPr lang="es-CO" sz="2400" dirty="0"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37" name="36 Rectángulo"/>
          <p:cNvSpPr/>
          <p:nvPr/>
        </p:nvSpPr>
        <p:spPr>
          <a:xfrm>
            <a:off x="360040" y="1268761"/>
            <a:ext cx="8964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3600" b="1" dirty="0" smtClean="0">
                <a:solidFill>
                  <a:srgbClr val="00B050"/>
                </a:solidFill>
                <a:latin typeface="Century Gothic" pitchFamily="34" charset="0"/>
              </a:rPr>
              <a:t>Nuestros compromisos y acciones</a:t>
            </a:r>
            <a:endParaRPr lang="es-CO" sz="3600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8 Grupo"/>
          <p:cNvGrpSpPr/>
          <p:nvPr/>
        </p:nvGrpSpPr>
        <p:grpSpPr>
          <a:xfrm>
            <a:off x="0" y="332656"/>
            <a:ext cx="9144000" cy="1224136"/>
            <a:chOff x="0" y="332656"/>
            <a:chExt cx="9144000" cy="1224136"/>
          </a:xfrm>
        </p:grpSpPr>
        <p:sp>
          <p:nvSpPr>
            <p:cNvPr id="6" name="5 Rectángulo"/>
            <p:cNvSpPr/>
            <p:nvPr/>
          </p:nvSpPr>
          <p:spPr>
            <a:xfrm>
              <a:off x="0" y="332656"/>
              <a:ext cx="9144000" cy="936104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0" y="476672"/>
              <a:ext cx="9144000" cy="792088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0" y="620688"/>
              <a:ext cx="9144000" cy="792088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0" y="764704"/>
              <a:ext cx="9144000" cy="792088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</p:grpSp>
      <p:grpSp>
        <p:nvGrpSpPr>
          <p:cNvPr id="4" name="47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49" name="48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50" name="4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51" name="5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1061976" y="2060848"/>
            <a:ext cx="702147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003300"/>
                </a:solidFill>
                <a:latin typeface="Century Gothic" pitchFamily="34" charset="0"/>
              </a:rPr>
              <a:t>AMBIENTE Y PAZ</a:t>
            </a:r>
            <a:endParaRPr lang="es-CO" sz="3600" dirty="0" smtClean="0">
              <a:solidFill>
                <a:srgbClr val="003300"/>
              </a:solidFill>
              <a:latin typeface="Century Gothic" pitchFamily="34" charset="0"/>
            </a:endParaRPr>
          </a:p>
          <a:p>
            <a:pPr algn="ctr"/>
            <a:r>
              <a:rPr lang="es-CO" sz="3600" dirty="0" smtClean="0">
                <a:solidFill>
                  <a:srgbClr val="003300"/>
                </a:solidFill>
                <a:latin typeface="Century Gothic" pitchFamily="34" charset="0"/>
              </a:rPr>
              <a:t>“Preparémonos para la paz”</a:t>
            </a:r>
          </a:p>
          <a:p>
            <a:pPr algn="ctr"/>
            <a:r>
              <a:rPr lang="es-CO" sz="3600" b="1" dirty="0" smtClean="0">
                <a:solidFill>
                  <a:srgbClr val="003300"/>
                </a:solidFill>
                <a:latin typeface="Century Gothic" pitchFamily="34" charset="0"/>
              </a:rPr>
              <a:t>Consejo Departamental </a:t>
            </a:r>
          </a:p>
          <a:p>
            <a:pPr algn="ctr"/>
            <a:r>
              <a:rPr lang="es-CO" sz="3600" b="1" dirty="0" smtClean="0">
                <a:solidFill>
                  <a:srgbClr val="003300"/>
                </a:solidFill>
                <a:latin typeface="Century Gothic" pitchFamily="34" charset="0"/>
              </a:rPr>
              <a:t>Ambiental de Antioquia</a:t>
            </a:r>
          </a:p>
          <a:p>
            <a:pPr algn="ctr"/>
            <a:r>
              <a:rPr lang="es-CO" sz="3600" dirty="0" smtClean="0">
                <a:solidFill>
                  <a:srgbClr val="003300"/>
                </a:solidFill>
                <a:latin typeface="Century Gothic" pitchFamily="34" charset="0"/>
              </a:rPr>
              <a:t>– CODEAM – </a:t>
            </a:r>
          </a:p>
          <a:p>
            <a:pPr algn="ctr"/>
            <a:r>
              <a:rPr lang="es-CO" sz="3600" dirty="0" smtClean="0">
                <a:solidFill>
                  <a:srgbClr val="003300"/>
                </a:solidFill>
                <a:latin typeface="Century Gothic" pitchFamily="34" charset="0"/>
              </a:rPr>
              <a:t>Julio 3 de 2014</a:t>
            </a: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611560" y="2244928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es-CO" sz="2000" b="1" dirty="0" smtClean="0">
                <a:latin typeface="Century Gothic" pitchFamily="34" charset="0"/>
              </a:rPr>
              <a:t>Acogemos el llamado y reclamo de las comunidades indígenas para estudiar y definir en el corto plazo las delegaciones de autoridad ambiental en sus territorios</a:t>
            </a:r>
            <a:r>
              <a:rPr lang="es-CO" sz="2000" dirty="0" smtClean="0">
                <a:latin typeface="Century Gothic" pitchFamily="34" charset="0"/>
              </a:rPr>
              <a:t>, que actualmente está en responsabilidad de las Corporaciones Autónomas.</a:t>
            </a:r>
          </a:p>
          <a:p>
            <a:pPr lvl="0" algn="ctr">
              <a:buFont typeface="Wingdings" pitchFamily="2" charset="2"/>
              <a:buChar char="ü"/>
            </a:pPr>
            <a:endParaRPr lang="es-CO" sz="2000" dirty="0" smtClean="0">
              <a:latin typeface="Century Gothic" pitchFamily="34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es-CO" sz="2000" b="1" dirty="0" smtClean="0">
                <a:latin typeface="Century Gothic" pitchFamily="34" charset="0"/>
              </a:rPr>
              <a:t>La participación en la política de tierras </a:t>
            </a:r>
            <a:r>
              <a:rPr lang="es-CO" sz="2000" dirty="0" smtClean="0">
                <a:latin typeface="Century Gothic" pitchFamily="34" charset="0"/>
              </a:rPr>
              <a:t>desde las Corporaciones Autónomas Regionales aportará el </a:t>
            </a:r>
            <a:r>
              <a:rPr lang="es-CO" sz="2000" b="1" dirty="0" smtClean="0">
                <a:latin typeface="Century Gothic" pitchFamily="34" charset="0"/>
              </a:rPr>
              <a:t>sustento técnico para la identificación y caracterización de las mismas</a:t>
            </a:r>
            <a:r>
              <a:rPr lang="es-CO" sz="2000" dirty="0" smtClean="0">
                <a:latin typeface="Century Gothic" pitchFamily="34" charset="0"/>
              </a:rPr>
              <a:t>, diferenciando las que son aptas agrológicamente de las que no, para detallar los particulares cuidados ambientales a las que van a ser adjudicadas.</a:t>
            </a:r>
            <a:endParaRPr lang="es-CO" sz="2000" dirty="0"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37" name="36 Rectángulo"/>
          <p:cNvSpPr/>
          <p:nvPr/>
        </p:nvSpPr>
        <p:spPr>
          <a:xfrm>
            <a:off x="360040" y="1268761"/>
            <a:ext cx="8964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3600" b="1" dirty="0" smtClean="0">
                <a:solidFill>
                  <a:srgbClr val="00B050"/>
                </a:solidFill>
                <a:latin typeface="Century Gothic" pitchFamily="34" charset="0"/>
              </a:rPr>
              <a:t>Nuestros compromisos y acciones</a:t>
            </a:r>
            <a:endParaRPr lang="es-CO" sz="3600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611560" y="224492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es-CO" sz="2400" dirty="0" smtClean="0">
                <a:latin typeface="Century Gothic" pitchFamily="34" charset="0"/>
              </a:rPr>
              <a:t>Vemos a una </a:t>
            </a:r>
            <a:r>
              <a:rPr lang="es-CO" sz="2400" b="1" dirty="0" smtClean="0">
                <a:latin typeface="Century Gothic" pitchFamily="34" charset="0"/>
              </a:rPr>
              <a:t>Antioquia formada y educada para la coexistencia entre grupos sociales y étnicos, protegiendo y disfrutando de la Vida, en armonía con sus ecosistemas, con la oferta de servicios ambientales de alta calidad y garantizadas; </a:t>
            </a:r>
            <a:r>
              <a:rPr lang="es-CO" sz="2400" dirty="0" smtClean="0">
                <a:latin typeface="Century Gothic" pitchFamily="34" charset="0"/>
              </a:rPr>
              <a:t>conservando las áreas de la biodiversidad, tanto por las figuras legales y presencias de la institucionalidad como por los pobladores rurales, comunidades y organizaciones. </a:t>
            </a:r>
            <a:endParaRPr lang="es-CO" sz="2400" dirty="0"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37" name="36 Rectángulo"/>
          <p:cNvSpPr/>
          <p:nvPr/>
        </p:nvSpPr>
        <p:spPr>
          <a:xfrm>
            <a:off x="360040" y="1268761"/>
            <a:ext cx="8964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3200" b="1" dirty="0" smtClean="0">
                <a:solidFill>
                  <a:srgbClr val="00B050"/>
                </a:solidFill>
                <a:latin typeface="Century Gothic" pitchFamily="34" charset="0"/>
              </a:rPr>
              <a:t>Lo que esperamos nos traiga la paz  </a:t>
            </a:r>
            <a:endParaRPr lang="es-CO" sz="3200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539552" y="1995130"/>
            <a:ext cx="80648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es-CO" sz="2000" dirty="0" smtClean="0">
                <a:latin typeface="Century Gothic" pitchFamily="34" charset="0"/>
              </a:rPr>
              <a:t>Vemos a una </a:t>
            </a:r>
            <a:r>
              <a:rPr lang="es-CO" sz="2000" b="1" dirty="0" smtClean="0">
                <a:latin typeface="Century Gothic" pitchFamily="34" charset="0"/>
              </a:rPr>
              <a:t>Antioquia liderando en Colombia el pago y compensación adecuada de los servicios </a:t>
            </a:r>
            <a:r>
              <a:rPr lang="es-CO" sz="2000" b="1" dirty="0" err="1" smtClean="0">
                <a:latin typeface="Century Gothic" pitchFamily="34" charset="0"/>
              </a:rPr>
              <a:t>ecosistémicos</a:t>
            </a:r>
            <a:r>
              <a:rPr lang="es-CO" sz="2000" b="1" dirty="0" smtClean="0">
                <a:latin typeface="Century Gothic" pitchFamily="34" charset="0"/>
              </a:rPr>
              <a:t> a los pobladores rurales y comunidades étnicas, con los recursos económicos suficientes y con las puertas de las oportunidades abiertas para sus organizaciones.</a:t>
            </a:r>
          </a:p>
          <a:p>
            <a:pPr lvl="0" algn="ctr">
              <a:buFont typeface="Wingdings" pitchFamily="2" charset="2"/>
              <a:buChar char="ü"/>
            </a:pPr>
            <a:endParaRPr lang="es-CO" sz="2000" dirty="0" smtClean="0">
              <a:latin typeface="Century Gothic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s-CO" sz="2000" dirty="0" smtClean="0">
                <a:latin typeface="Century Gothic" pitchFamily="34" charset="0"/>
              </a:rPr>
              <a:t>Vemos a las </a:t>
            </a:r>
            <a:r>
              <a:rPr lang="es-CO" sz="2000" b="1" dirty="0" smtClean="0">
                <a:latin typeface="Century Gothic" pitchFamily="34" charset="0"/>
              </a:rPr>
              <a:t>universidades, centros de investigación y comunidad científica, investigando e innovando para el adecuado uso y beneficio de la biodiversidad,</a:t>
            </a:r>
            <a:r>
              <a:rPr lang="es-CO" sz="2000" dirty="0" smtClean="0">
                <a:latin typeface="Century Gothic" pitchFamily="34" charset="0"/>
              </a:rPr>
              <a:t> contribuyendo a la protección y conservación del patrimonio ambiental y áreas estratégicas ambientales, </a:t>
            </a:r>
            <a:r>
              <a:rPr lang="es-CO" sz="2000" b="1" dirty="0" smtClean="0">
                <a:latin typeface="Century Gothic" pitchFamily="34" charset="0"/>
              </a:rPr>
              <a:t>haciendo propuestas para el beneficio e interés general de las comunidades, con las riquezas naturales de la nación.</a:t>
            </a:r>
          </a:p>
          <a:p>
            <a:pPr lvl="0" algn="ctr">
              <a:buFont typeface="Wingdings" pitchFamily="2" charset="2"/>
              <a:buChar char="ü"/>
            </a:pPr>
            <a:endParaRPr lang="es-CO" sz="2400" dirty="0"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37" name="36 Rectángulo"/>
          <p:cNvSpPr/>
          <p:nvPr/>
        </p:nvSpPr>
        <p:spPr>
          <a:xfrm>
            <a:off x="360040" y="1268761"/>
            <a:ext cx="8964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3200" b="1" dirty="0" smtClean="0">
                <a:solidFill>
                  <a:srgbClr val="00B050"/>
                </a:solidFill>
                <a:latin typeface="Century Gothic" pitchFamily="34" charset="0"/>
              </a:rPr>
              <a:t>Lo que esperamos nos traiga la paz  </a:t>
            </a:r>
            <a:endParaRPr lang="es-CO" sz="3200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539552" y="242088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es-CO" sz="2400" dirty="0" smtClean="0">
                <a:latin typeface="Century Gothic" pitchFamily="34" charset="0"/>
              </a:rPr>
              <a:t>Vemos a la </a:t>
            </a:r>
            <a:r>
              <a:rPr lang="es-CO" sz="2400" b="1" dirty="0" smtClean="0">
                <a:latin typeface="Century Gothic" pitchFamily="34" charset="0"/>
              </a:rPr>
              <a:t>Gobernación de Antioquia y a las autoridades ambientales del Departamento, con un territorio verde y sostenible, apostando por la legalidad, </a:t>
            </a:r>
            <a:r>
              <a:rPr lang="es-CO" sz="2400" dirty="0" smtClean="0">
                <a:latin typeface="Century Gothic" pitchFamily="34" charset="0"/>
              </a:rPr>
              <a:t>con una vinculación fuerte con el campesinado, grupos étnicos y pescadores, con los ciudadanos urbanos y todas sus organizaciones ambientales, formados para garantizar la base natural y el funcionamiento de los ecosistemas. </a:t>
            </a:r>
          </a:p>
          <a:p>
            <a:pPr lvl="0" algn="ctr">
              <a:buFont typeface="Wingdings" pitchFamily="2" charset="2"/>
              <a:buChar char="ü"/>
            </a:pPr>
            <a:endParaRPr lang="es-CO" sz="2400" dirty="0"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37" name="36 Rectángulo"/>
          <p:cNvSpPr/>
          <p:nvPr/>
        </p:nvSpPr>
        <p:spPr>
          <a:xfrm>
            <a:off x="360040" y="1268761"/>
            <a:ext cx="8964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3200" b="1" dirty="0" smtClean="0">
                <a:solidFill>
                  <a:srgbClr val="00B050"/>
                </a:solidFill>
                <a:latin typeface="Century Gothic" pitchFamily="34" charset="0"/>
              </a:rPr>
              <a:t>Lo que esperamos nos traiga la paz  </a:t>
            </a:r>
            <a:endParaRPr lang="es-CO" sz="3200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539552" y="2172920"/>
            <a:ext cx="80648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3300"/>
                </a:solidFill>
                <a:latin typeface="Century Gothic" pitchFamily="34" charset="0"/>
              </a:rPr>
              <a:t>Es por esto que </a:t>
            </a:r>
            <a:r>
              <a:rPr lang="es-CO" sz="2400" dirty="0" smtClean="0">
                <a:solidFill>
                  <a:srgbClr val="003300"/>
                </a:solidFill>
                <a:latin typeface="Century Gothic" pitchFamily="34" charset="0"/>
              </a:rPr>
              <a:t>la institucionalidad </a:t>
            </a:r>
            <a:r>
              <a:rPr lang="es-CO" sz="2400" dirty="0" smtClean="0">
                <a:solidFill>
                  <a:srgbClr val="003300"/>
                </a:solidFill>
                <a:latin typeface="Century Gothic" pitchFamily="34" charset="0"/>
              </a:rPr>
              <a:t>ambiental </a:t>
            </a:r>
            <a:r>
              <a:rPr lang="es-CO" sz="2400" dirty="0" smtClean="0">
                <a:solidFill>
                  <a:srgbClr val="003300"/>
                </a:solidFill>
                <a:latin typeface="Century Gothic" pitchFamily="34" charset="0"/>
              </a:rPr>
              <a:t>que </a:t>
            </a:r>
            <a:r>
              <a:rPr lang="es-CO" sz="2400" dirty="0" smtClean="0">
                <a:solidFill>
                  <a:srgbClr val="003300"/>
                </a:solidFill>
                <a:latin typeface="Century Gothic" pitchFamily="34" charset="0"/>
              </a:rPr>
              <a:t>hacemos </a:t>
            </a:r>
            <a:r>
              <a:rPr lang="es-CO" sz="2400" dirty="0" smtClean="0">
                <a:solidFill>
                  <a:srgbClr val="003300"/>
                </a:solidFill>
                <a:latin typeface="Century Gothic" pitchFamily="34" charset="0"/>
              </a:rPr>
              <a:t>parte del </a:t>
            </a:r>
            <a:r>
              <a:rPr lang="es-CO" sz="2400" b="1" dirty="0" smtClean="0">
                <a:solidFill>
                  <a:srgbClr val="003300"/>
                </a:solidFill>
                <a:latin typeface="Century Gothic" pitchFamily="34" charset="0"/>
              </a:rPr>
              <a:t>CODEAM</a:t>
            </a:r>
            <a:r>
              <a:rPr lang="es-CO" sz="2400" dirty="0" smtClean="0">
                <a:solidFill>
                  <a:srgbClr val="003300"/>
                </a:solidFill>
                <a:latin typeface="Century Gothic" pitchFamily="34" charset="0"/>
              </a:rPr>
              <a:t>, como contribución a la atención de estas necesidades, demandas y perspectivas ambientales en el territorio de Antioquia, </a:t>
            </a:r>
            <a:r>
              <a:rPr lang="es-CO" sz="2400" dirty="0" smtClean="0">
                <a:solidFill>
                  <a:srgbClr val="003300"/>
                </a:solidFill>
                <a:latin typeface="Century Gothic" pitchFamily="34" charset="0"/>
              </a:rPr>
              <a:t>nos </a:t>
            </a:r>
            <a:r>
              <a:rPr lang="es-CO" sz="2400" dirty="0" smtClean="0">
                <a:solidFill>
                  <a:srgbClr val="003300"/>
                </a:solidFill>
                <a:latin typeface="Century Gothic" pitchFamily="34" charset="0"/>
              </a:rPr>
              <a:t>comprometemos </a:t>
            </a:r>
            <a:r>
              <a:rPr lang="es-CO" sz="2400" dirty="0" smtClean="0">
                <a:solidFill>
                  <a:srgbClr val="003300"/>
                </a:solidFill>
                <a:latin typeface="Century Gothic" pitchFamily="34" charset="0"/>
              </a:rPr>
              <a:t>en la formulación, gestión, implementación, seguimiento y evaluación de los siguientes proyectos, para garantizar la  presencia estatal responsable en los territorios y sin que el tema esté agotado:</a:t>
            </a:r>
          </a:p>
          <a:p>
            <a:pPr lvl="0" algn="ctr">
              <a:buFont typeface="Wingdings" pitchFamily="2" charset="2"/>
              <a:buChar char="ü"/>
            </a:pPr>
            <a:endParaRPr lang="es-CO" sz="2400" dirty="0"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539552" y="1988840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es-CO" sz="2800" b="1" dirty="0" smtClean="0">
                <a:solidFill>
                  <a:srgbClr val="00B050"/>
                </a:solidFill>
                <a:latin typeface="Century Gothic" pitchFamily="34" charset="0"/>
              </a:rPr>
              <a:t>Proyecto 1.</a:t>
            </a:r>
            <a:r>
              <a:rPr lang="es-CO" sz="2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es-CO" sz="2800" dirty="0" smtClean="0">
                <a:latin typeface="Century Gothic" pitchFamily="34" charset="0"/>
              </a:rPr>
              <a:t>Banco2: Pagos por servicios </a:t>
            </a:r>
            <a:r>
              <a:rPr lang="es-CO" sz="2800" dirty="0" err="1" smtClean="0">
                <a:latin typeface="Century Gothic" pitchFamily="34" charset="0"/>
              </a:rPr>
              <a:t>ecosistémicos</a:t>
            </a:r>
            <a:r>
              <a:rPr lang="es-CO" sz="2800" dirty="0" smtClean="0">
                <a:latin typeface="Century Gothic" pitchFamily="34" charset="0"/>
              </a:rPr>
              <a:t> en áreas rurales del departamento de Antioquia relacionados con el conflicto armado.</a:t>
            </a:r>
          </a:p>
          <a:p>
            <a:pPr algn="ctr">
              <a:buFont typeface="Wingdings" pitchFamily="2" charset="2"/>
              <a:buChar char="ü"/>
            </a:pPr>
            <a:endParaRPr lang="es-CO" sz="2800" dirty="0" smtClean="0">
              <a:latin typeface="Century Gothic" pitchFamily="34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es-CO" sz="2800" b="1" dirty="0" smtClean="0">
                <a:solidFill>
                  <a:srgbClr val="00B050"/>
                </a:solidFill>
                <a:latin typeface="Century Gothic" pitchFamily="34" charset="0"/>
              </a:rPr>
              <a:t>Proyecto 2.</a:t>
            </a:r>
            <a:r>
              <a:rPr lang="es-CO" sz="28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es-CO" sz="2800" dirty="0" smtClean="0">
                <a:latin typeface="Century Gothic" pitchFamily="34" charset="0"/>
              </a:rPr>
              <a:t>Planeación y ordenamiento territorial. Inventario de Tierras.</a:t>
            </a:r>
          </a:p>
          <a:p>
            <a:pPr lvl="0" algn="ctr">
              <a:buFont typeface="Wingdings" pitchFamily="2" charset="2"/>
              <a:buChar char="ü"/>
            </a:pPr>
            <a:endParaRPr lang="es-CO" sz="2400" dirty="0"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539552" y="177281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CO" sz="2200" b="1" dirty="0" smtClean="0">
                <a:solidFill>
                  <a:srgbClr val="00B050"/>
                </a:solidFill>
                <a:latin typeface="Century Gothic" pitchFamily="34" charset="0"/>
              </a:rPr>
              <a:t>Proyecto 3.</a:t>
            </a:r>
            <a:r>
              <a:rPr lang="es-CO" sz="22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es-CO" sz="2200" dirty="0" smtClean="0">
                <a:latin typeface="Century Gothic" pitchFamily="34" charset="0"/>
              </a:rPr>
              <a:t>Acción integral, interinstitucional y participativa, que contribuya a la recuperación y conservación ambiental del territorio, la reparación colectiva a las víctimas del conflicto y la preparación para la paz en el territorio antioqueño. Basada en la experiencia del proceso de Ordenación Forestal en San Lucas por los Bosques y la Gente.</a:t>
            </a:r>
          </a:p>
          <a:p>
            <a:pPr algn="ctr">
              <a:buFont typeface="Wingdings" pitchFamily="2" charset="2"/>
              <a:buChar char="ü"/>
            </a:pPr>
            <a:endParaRPr lang="es-CO" sz="2200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es-CO" sz="2200" b="1" dirty="0" smtClean="0">
                <a:solidFill>
                  <a:srgbClr val="00B050"/>
                </a:solidFill>
                <a:latin typeface="Century Gothic" pitchFamily="34" charset="0"/>
              </a:rPr>
              <a:t>Proyecto 4.</a:t>
            </a:r>
            <a:r>
              <a:rPr lang="es-CO" sz="22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es-CO" sz="2200" dirty="0" smtClean="0">
                <a:latin typeface="Century Gothic" pitchFamily="34" charset="0"/>
              </a:rPr>
              <a:t>Desarrollo rural Sostenible. Gestión e implementación productiva, ambiental y de conservación para la sostenibilidad, en áreas de conflicto armado.</a:t>
            </a:r>
          </a:p>
          <a:p>
            <a:pPr lvl="0" algn="ctr">
              <a:buFont typeface="Wingdings" pitchFamily="2" charset="2"/>
              <a:buChar char="ü"/>
            </a:pPr>
            <a:endParaRPr lang="es-CO" sz="2400" dirty="0"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539552" y="1844824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es-CO" sz="2400" b="1" dirty="0" smtClean="0">
                <a:solidFill>
                  <a:srgbClr val="00B050"/>
                </a:solidFill>
                <a:latin typeface="Century Gothic" pitchFamily="34" charset="0"/>
              </a:rPr>
              <a:t>Proyecto 5.</a:t>
            </a:r>
            <a:r>
              <a:rPr lang="es-CO" sz="24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es-CO" sz="2400" dirty="0" smtClean="0">
                <a:latin typeface="Century Gothic" pitchFamily="34" charset="0"/>
              </a:rPr>
              <a:t>Gestión Ambiental Urbana. Cinturón verde metropolitano del Valle de </a:t>
            </a:r>
            <a:r>
              <a:rPr lang="es-CO" sz="2400" dirty="0" err="1" smtClean="0">
                <a:latin typeface="Century Gothic" pitchFamily="34" charset="0"/>
              </a:rPr>
              <a:t>Aburrá</a:t>
            </a:r>
            <a:r>
              <a:rPr lang="es-CO" sz="2400" dirty="0" smtClean="0">
                <a:latin typeface="Century Gothic" pitchFamily="34" charset="0"/>
              </a:rPr>
              <a:t> y su aporte al mejoramiento de la calidad de vida y de los indicadores ambientales de toda la población desplazada asentada en zonas vulnerables del Área Metropolitana y zonas Urbanas de los Municipios de Antioquia.</a:t>
            </a:r>
          </a:p>
          <a:p>
            <a:pPr algn="ctr">
              <a:buFont typeface="Wingdings" pitchFamily="2" charset="2"/>
              <a:buChar char="ü"/>
            </a:pPr>
            <a:endParaRPr lang="es-CO" sz="2400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es-CO" sz="2400" b="1" dirty="0" smtClean="0">
                <a:solidFill>
                  <a:srgbClr val="00B050"/>
                </a:solidFill>
                <a:latin typeface="Century Gothic" pitchFamily="34" charset="0"/>
              </a:rPr>
              <a:t>Proyecto 6. </a:t>
            </a:r>
            <a:r>
              <a:rPr lang="es-CO" sz="2400" dirty="0" smtClean="0">
                <a:latin typeface="Century Gothic" pitchFamily="34" charset="0"/>
              </a:rPr>
              <a:t>Ecoturismo comunitario en los Parques Nacionales y otras áreas estratégicas del Departamento.</a:t>
            </a:r>
          </a:p>
          <a:p>
            <a:pPr lvl="0" algn="ctr">
              <a:buFont typeface="Wingdings" pitchFamily="2" charset="2"/>
              <a:buChar char="ü"/>
            </a:pPr>
            <a:endParaRPr lang="es-CO" sz="2400" dirty="0"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8 Grupo"/>
          <p:cNvGrpSpPr/>
          <p:nvPr/>
        </p:nvGrpSpPr>
        <p:grpSpPr>
          <a:xfrm>
            <a:off x="0" y="332656"/>
            <a:ext cx="9144000" cy="1224136"/>
            <a:chOff x="0" y="332656"/>
            <a:chExt cx="9144000" cy="1224136"/>
          </a:xfrm>
        </p:grpSpPr>
        <p:sp>
          <p:nvSpPr>
            <p:cNvPr id="6" name="5 Rectángulo"/>
            <p:cNvSpPr/>
            <p:nvPr/>
          </p:nvSpPr>
          <p:spPr>
            <a:xfrm>
              <a:off x="0" y="332656"/>
              <a:ext cx="9144000" cy="936104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0" y="476672"/>
              <a:ext cx="9144000" cy="792088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0" y="620688"/>
              <a:ext cx="9144000" cy="792088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0" y="764704"/>
              <a:ext cx="9144000" cy="792088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</p:grpSp>
      <p:grpSp>
        <p:nvGrpSpPr>
          <p:cNvPr id="4" name="47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49" name="48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50" name="4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51" name="5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28" name="27 Rectángulo"/>
          <p:cNvSpPr/>
          <p:nvPr/>
        </p:nvSpPr>
        <p:spPr>
          <a:xfrm>
            <a:off x="1187624" y="1988840"/>
            <a:ext cx="661270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b="1" i="1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rPr>
              <a:t>¡Gracias!</a:t>
            </a:r>
            <a:endParaRPr lang="es-ES" sz="11500" b="1" i="1" cap="none" spc="0" dirty="0">
              <a:ln w="18415" cmpd="sng">
                <a:noFill/>
                <a:prstDash val="solid"/>
              </a:ln>
              <a:solidFill>
                <a:srgbClr val="00B050"/>
              </a:solidFill>
              <a:latin typeface="Century Gothic" pitchFamily="34" charset="0"/>
            </a:endParaRPr>
          </a:p>
        </p:txBody>
      </p:sp>
      <p:grpSp>
        <p:nvGrpSpPr>
          <p:cNvPr id="29" name="17 Grupo"/>
          <p:cNvGrpSpPr/>
          <p:nvPr/>
        </p:nvGrpSpPr>
        <p:grpSpPr>
          <a:xfrm>
            <a:off x="2051720" y="3861048"/>
            <a:ext cx="4392488" cy="925071"/>
            <a:chOff x="467544" y="2420888"/>
            <a:chExt cx="4392488" cy="925071"/>
          </a:xfrm>
        </p:grpSpPr>
        <p:sp>
          <p:nvSpPr>
            <p:cNvPr id="30" name="29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4" name="33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6" name="28 Grupo"/>
          <p:cNvGrpSpPr/>
          <p:nvPr/>
        </p:nvGrpSpPr>
        <p:grpSpPr>
          <a:xfrm>
            <a:off x="1763688" y="4869160"/>
            <a:ext cx="4968552" cy="503802"/>
            <a:chOff x="3923928" y="260648"/>
            <a:chExt cx="4968552" cy="503802"/>
          </a:xfrm>
        </p:grpSpPr>
        <p:grpSp>
          <p:nvGrpSpPr>
            <p:cNvPr id="37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42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43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8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9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40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41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37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43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8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9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40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42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28" name="27 CuadroTexto"/>
          <p:cNvSpPr txBox="1"/>
          <p:nvPr/>
        </p:nvSpPr>
        <p:spPr>
          <a:xfrm>
            <a:off x="827584" y="2382267"/>
            <a:ext cx="77768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rgbClr val="003300"/>
                </a:solidFill>
                <a:latin typeface="Century Gothic" pitchFamily="34" charset="0"/>
              </a:rPr>
              <a:t>Al hacerse públicos los diálogos de paz con las FARC, el Gobernador de Antioquia Sergio Fajardo, lanzó una premisa que hoy día el Gobierno Nacional recoge: </a:t>
            </a:r>
            <a:r>
              <a:rPr lang="es-ES_tradnl" sz="2400" b="1" dirty="0" smtClean="0">
                <a:solidFill>
                  <a:srgbClr val="003300"/>
                </a:solidFill>
                <a:latin typeface="Century Gothic" pitchFamily="34" charset="0"/>
              </a:rPr>
              <a:t>“La Paz se hace en los territorios”</a:t>
            </a:r>
            <a:r>
              <a:rPr lang="es-ES_tradnl" sz="2400" dirty="0" smtClean="0">
                <a:solidFill>
                  <a:srgbClr val="003300"/>
                </a:solidFill>
                <a:latin typeface="Century Gothic" pitchFamily="34" charset="0"/>
              </a:rPr>
              <a:t>. A partir de ese momento nace en la Gobernación de Antioquia el programa </a:t>
            </a:r>
            <a:r>
              <a:rPr lang="es-ES_tradnl" sz="2400" b="1" dirty="0" smtClean="0">
                <a:solidFill>
                  <a:srgbClr val="003300"/>
                </a:solidFill>
                <a:latin typeface="Century Gothic" pitchFamily="34" charset="0"/>
              </a:rPr>
              <a:t>“Preparémonos para la Paz, el cual cuenta con 7 líneas estratégicas. </a:t>
            </a:r>
            <a:endParaRPr lang="es-CO" sz="2400" b="1" dirty="0" smtClean="0">
              <a:solidFill>
                <a:srgbClr val="003300"/>
              </a:solidFill>
              <a:latin typeface="Century Gothic" pitchFamily="34" charset="0"/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539552" y="1988840"/>
            <a:ext cx="82089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 smtClean="0">
                <a:solidFill>
                  <a:srgbClr val="00B050"/>
                </a:solidFill>
                <a:latin typeface="Century Gothic" pitchFamily="34" charset="0"/>
              </a:rPr>
              <a:t>La Sostenibilidad ambiental de las zonas de la violencia</a:t>
            </a:r>
          </a:p>
          <a:p>
            <a:pPr algn="ctr"/>
            <a:endParaRPr lang="es-ES_tradnl" sz="2200" dirty="0" smtClean="0">
              <a:solidFill>
                <a:srgbClr val="003300"/>
              </a:solidFill>
              <a:latin typeface="Century Gothic" pitchFamily="34" charset="0"/>
            </a:endParaRPr>
          </a:p>
          <a:p>
            <a:pPr algn="ctr"/>
            <a:r>
              <a:rPr lang="es-ES_tradnl" sz="2200" dirty="0" smtClean="0">
                <a:solidFill>
                  <a:srgbClr val="003300"/>
                </a:solidFill>
                <a:latin typeface="Century Gothic" pitchFamily="34" charset="0"/>
              </a:rPr>
              <a:t>“A</a:t>
            </a:r>
            <a:r>
              <a:rPr lang="es-CO" sz="2200" dirty="0" smtClean="0">
                <a:solidFill>
                  <a:srgbClr val="003300"/>
                </a:solidFill>
                <a:latin typeface="Century Gothic" pitchFamily="34" charset="0"/>
              </a:rPr>
              <a:t>vanzar en la formulación de intervenciones que hagan posible </a:t>
            </a:r>
            <a:r>
              <a:rPr lang="es-CO" sz="2200" b="1" dirty="0" smtClean="0">
                <a:solidFill>
                  <a:srgbClr val="003300"/>
                </a:solidFill>
                <a:latin typeface="Century Gothic" pitchFamily="34" charset="0"/>
              </a:rPr>
              <a:t>sostener las zonas de reserva ambiental</a:t>
            </a:r>
            <a:r>
              <a:rPr lang="es-CO" sz="2200" dirty="0" smtClean="0">
                <a:solidFill>
                  <a:srgbClr val="003300"/>
                </a:solidFill>
                <a:latin typeface="Century Gothic" pitchFamily="34" charset="0"/>
              </a:rPr>
              <a:t>, ricas en biodiversidad, que han sido teatro del conflicto armado y que ante la eventual desmovilización de las guerrillas </a:t>
            </a:r>
            <a:r>
              <a:rPr lang="es-CO" sz="2200" b="1" dirty="0" smtClean="0">
                <a:solidFill>
                  <a:srgbClr val="003300"/>
                </a:solidFill>
                <a:latin typeface="Century Gothic" pitchFamily="34" charset="0"/>
              </a:rPr>
              <a:t>quedarían expuestas a la depredación de la minería ilegal e informal, de explotaciones madereras indiscriminadas, de la ampliación de la frontera </a:t>
            </a:r>
            <a:r>
              <a:rPr lang="es-CO" sz="2200" b="1" dirty="0" smtClean="0">
                <a:solidFill>
                  <a:srgbClr val="003300"/>
                </a:solidFill>
                <a:latin typeface="Century Gothic" pitchFamily="34" charset="0"/>
              </a:rPr>
              <a:t>para </a:t>
            </a:r>
            <a:r>
              <a:rPr lang="es-CO" sz="2200" b="1" dirty="0" smtClean="0">
                <a:solidFill>
                  <a:srgbClr val="003300"/>
                </a:solidFill>
                <a:latin typeface="Century Gothic" pitchFamily="34" charset="0"/>
              </a:rPr>
              <a:t>cultivos de uso ilícito, </a:t>
            </a:r>
            <a:r>
              <a:rPr lang="es-CO" sz="2200" b="1" dirty="0" smtClean="0">
                <a:solidFill>
                  <a:srgbClr val="003300"/>
                </a:solidFill>
                <a:latin typeface="Century Gothic" pitchFamily="34" charset="0"/>
              </a:rPr>
              <a:t>a la ocupación de otras organizaciones al margen de la ley o a la extensión de la ganadería”.</a:t>
            </a:r>
            <a:endParaRPr lang="es-CO" sz="2200" b="1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30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37" name="36 Rectángulo"/>
          <p:cNvSpPr/>
          <p:nvPr/>
        </p:nvSpPr>
        <p:spPr>
          <a:xfrm>
            <a:off x="323528" y="1268760"/>
            <a:ext cx="17636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00B050"/>
                </a:solidFill>
                <a:latin typeface="Century Gothic" pitchFamily="34" charset="0"/>
              </a:rPr>
              <a:t>Línea 5</a:t>
            </a:r>
            <a:endParaRPr lang="es-CO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467544" y="2348880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srgbClr val="003300"/>
                </a:solidFill>
                <a:latin typeface="Century Gothic" pitchFamily="34" charset="0"/>
              </a:rPr>
              <a:t>Los ecosistemas estratégicos y la biodiversidad están principalmente asociados a las masas boscosas naturales en todos los pisos altitudinales del país y de Antioquia, declarados o no como áreas protegidas, </a:t>
            </a:r>
            <a:r>
              <a:rPr lang="es-CO" sz="2200" b="1" dirty="0" smtClean="0">
                <a:solidFill>
                  <a:srgbClr val="003300"/>
                </a:solidFill>
                <a:latin typeface="Century Gothic" pitchFamily="34" charset="0"/>
              </a:rPr>
              <a:t>históricamente confinados por el conflicto, convertidas en zonas marginales, </a:t>
            </a:r>
            <a:r>
              <a:rPr lang="es-CO" sz="2200" dirty="0" smtClean="0">
                <a:solidFill>
                  <a:srgbClr val="003300"/>
                </a:solidFill>
                <a:latin typeface="Century Gothic" pitchFamily="34" charset="0"/>
              </a:rPr>
              <a:t>usadas como refugio, corredores, vías de tránsito, fuente de alimento de grupos armados e ilegales, además de ser propicios para la extracción de minerales, maderas y la producción de drogas ilícitas.</a:t>
            </a:r>
            <a:endParaRPr lang="es-CO" sz="2200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30" name="29 Rectángulo"/>
          <p:cNvSpPr/>
          <p:nvPr/>
        </p:nvSpPr>
        <p:spPr>
          <a:xfrm>
            <a:off x="251520" y="1268760"/>
            <a:ext cx="38395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00B050"/>
                </a:solidFill>
                <a:latin typeface="Century Gothic" pitchFamily="34" charset="0"/>
              </a:rPr>
              <a:t>La Biodiversidad</a:t>
            </a:r>
            <a:endParaRPr lang="es-CO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611560" y="2276872"/>
            <a:ext cx="820891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dirty="0" smtClean="0">
                <a:solidFill>
                  <a:srgbClr val="003300"/>
                </a:solidFill>
                <a:latin typeface="Century Gothic" pitchFamily="34" charset="0"/>
              </a:rPr>
              <a:t>Estos territorios han sido utilizados indistintamente por los diferentes actores armados y corren altísimos riesgos de intervenciones incontroladas en caso de firmarse el acuerdo de Paz en Colombia. </a:t>
            </a:r>
            <a:r>
              <a:rPr lang="es-CO" sz="2100" b="1" dirty="0" smtClean="0">
                <a:solidFill>
                  <a:srgbClr val="003300"/>
                </a:solidFill>
                <a:latin typeface="Century Gothic" pitchFamily="34" charset="0"/>
              </a:rPr>
              <a:t>Por lo cual, se requiere la formulación e implementación de políticas públicas, proyectos e intervenciones de carácter integral en la ruralidad, que incluyan a los campesinos, mestizos, indígenas, afrocolombianos </a:t>
            </a:r>
            <a:r>
              <a:rPr lang="es-CO" sz="2100" dirty="0" smtClean="0">
                <a:solidFill>
                  <a:srgbClr val="003300"/>
                </a:solidFill>
                <a:latin typeface="Century Gothic" pitchFamily="34" charset="0"/>
              </a:rPr>
              <a:t>y que minimicen e impidan los riesgos de su explotación indebida y consecuente destrucción, asegurando su preservación y el desarrollo de actividades en la Paz.</a:t>
            </a:r>
            <a:endParaRPr lang="es-CO" sz="2100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29" name="28 Rectángulo"/>
          <p:cNvSpPr/>
          <p:nvPr/>
        </p:nvSpPr>
        <p:spPr>
          <a:xfrm>
            <a:off x="251520" y="1268760"/>
            <a:ext cx="38395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00B050"/>
                </a:solidFill>
                <a:latin typeface="Century Gothic" pitchFamily="34" charset="0"/>
              </a:rPr>
              <a:t>La Biodiversidad</a:t>
            </a:r>
            <a:endParaRPr lang="es-CO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veleze\Desktop\Preparemonos para la Paz\Areas de Interes Ambien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962254" cy="5379924"/>
          </a:xfrm>
          <a:prstGeom prst="rect">
            <a:avLst/>
          </a:prstGeom>
          <a:noFill/>
        </p:spPr>
      </p:pic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grpSp>
        <p:nvGrpSpPr>
          <p:cNvPr id="4" name="23 Grupo"/>
          <p:cNvGrpSpPr/>
          <p:nvPr/>
        </p:nvGrpSpPr>
        <p:grpSpPr>
          <a:xfrm>
            <a:off x="0" y="649796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2555776" y="940658"/>
            <a:ext cx="35301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Century Gothic" pitchFamily="34" charset="0"/>
              </a:rPr>
              <a:t>Áreas de interés ambiental</a:t>
            </a:r>
            <a:endParaRPr lang="es-CO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395536" y="2336681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rgbClr val="003300"/>
                </a:solidFill>
                <a:latin typeface="Century Gothic" pitchFamily="34" charset="0"/>
              </a:rPr>
              <a:t>Históricamente la pobreza y miseria de los pobladores de territorios estratégicos, dan cuenta del </a:t>
            </a:r>
            <a:r>
              <a:rPr lang="es-CO" sz="2800" dirty="0" err="1" smtClean="0">
                <a:solidFill>
                  <a:srgbClr val="003300"/>
                </a:solidFill>
                <a:latin typeface="Century Gothic" pitchFamily="34" charset="0"/>
              </a:rPr>
              <a:t>vacio</a:t>
            </a:r>
            <a:r>
              <a:rPr lang="es-CO" sz="2800" dirty="0" smtClean="0">
                <a:solidFill>
                  <a:srgbClr val="003300"/>
                </a:solidFill>
                <a:latin typeface="Century Gothic" pitchFamily="34" charset="0"/>
              </a:rPr>
              <a:t> y el abandono público estatal, lo cual se ha derivado en violentas manifestaciones de inconformidad y movilización social, que agregan razones al conflicto armado del país.</a:t>
            </a:r>
            <a:endParaRPr lang="es-CO" sz="2800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29" name="28 Rectángulo"/>
          <p:cNvSpPr/>
          <p:nvPr/>
        </p:nvSpPr>
        <p:spPr>
          <a:xfrm>
            <a:off x="323528" y="1268760"/>
            <a:ext cx="96490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2800" b="1" dirty="0" smtClean="0">
                <a:solidFill>
                  <a:srgbClr val="00B050"/>
                </a:solidFill>
                <a:latin typeface="Century Gothic" pitchFamily="34" charset="0"/>
              </a:rPr>
              <a:t>Antecedentes y premisas para actuar</a:t>
            </a:r>
            <a:endParaRPr lang="es-CO" sz="2800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r>
              <a:rPr lang="es-CO" sz="3600" b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endParaRPr lang="es-CO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996360" y="1772816"/>
            <a:ext cx="284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O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-900608" y="0"/>
            <a:ext cx="4392488" cy="925071"/>
            <a:chOff x="467544" y="2420888"/>
            <a:chExt cx="4392488" cy="925071"/>
          </a:xfrm>
        </p:grpSpPr>
        <p:sp>
          <p:nvSpPr>
            <p:cNvPr id="9" name="8 Rectángulo"/>
            <p:cNvSpPr/>
            <p:nvPr/>
          </p:nvSpPr>
          <p:spPr>
            <a:xfrm>
              <a:off x="1619672" y="2420888"/>
              <a:ext cx="20810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cap="none" spc="0" dirty="0" smtClean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Century Gothic" pitchFamily="34" charset="0"/>
                </a:rPr>
                <a:t>CODEAM</a:t>
              </a:r>
              <a:endParaRPr lang="es-ES" sz="3200" cap="none" spc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67544" y="2924944"/>
              <a:ext cx="4392488" cy="276999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Consejo Departamental</a:t>
              </a:r>
              <a:endParaRPr lang="es-ES" sz="1200" b="0" cap="none" spc="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latin typeface="Century Gothic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691680" y="3068960"/>
              <a:ext cx="1978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ln w="18415" cmpd="sng">
                    <a:noFill/>
                    <a:prstDash val="solid"/>
                  </a:ln>
                  <a:solidFill>
                    <a:srgbClr val="003300"/>
                  </a:solidFill>
                  <a:latin typeface="Century Gothic" pitchFamily="34" charset="0"/>
                </a:rPr>
                <a:t>Ambiental de Antioquia</a:t>
              </a:r>
              <a:endParaRPr lang="es-CO" sz="1200" dirty="0">
                <a:solidFill>
                  <a:srgbClr val="00330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63688" y="2951233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 flipV="1"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63688" y="2924944"/>
              <a:ext cx="1827312" cy="45719"/>
            </a:xfrm>
            <a:prstGeom prst="rect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0" y="980728"/>
            <a:ext cx="9144000" cy="360040"/>
            <a:chOff x="0" y="980728"/>
            <a:chExt cx="9144000" cy="3600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solidFill>
              <a:srgbClr val="00B050">
                <a:alpha val="49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0" y="6309320"/>
            <a:ext cx="9144000" cy="360040"/>
            <a:chOff x="0" y="980728"/>
            <a:chExt cx="9144000" cy="360040"/>
          </a:xfrm>
          <a:solidFill>
            <a:srgbClr val="00B050">
              <a:alpha val="13000"/>
            </a:srgbClr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0" y="980728"/>
              <a:ext cx="9144000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395536" y="1052736"/>
              <a:ext cx="8748464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0" y="1124744"/>
              <a:ext cx="8495928" cy="2160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539552" y="2204864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3300"/>
                </a:solidFill>
                <a:latin typeface="Century Gothic" pitchFamily="34" charset="0"/>
              </a:rPr>
              <a:t>Una buena parte de los alzados en armas y sus grupos de apoyo son población juvenil que  proviene de familias vulnerables.</a:t>
            </a:r>
            <a:r>
              <a:rPr lang="es-CO" sz="2800" dirty="0" smtClean="0">
                <a:solidFill>
                  <a:srgbClr val="003300"/>
                </a:solidFill>
                <a:latin typeface="Century Gothic" pitchFamily="34" charset="0"/>
              </a:rPr>
              <a:t> Es prioritario entonces generar oportunidades de </a:t>
            </a:r>
            <a:r>
              <a:rPr lang="es-CO" sz="2800" b="1" dirty="0" smtClean="0">
                <a:solidFill>
                  <a:srgbClr val="003300"/>
                </a:solidFill>
                <a:latin typeface="Century Gothic" pitchFamily="34" charset="0"/>
              </a:rPr>
              <a:t>integración familiar y productiva, social y ambiental</a:t>
            </a:r>
            <a:r>
              <a:rPr lang="es-CO" sz="2800" dirty="0" smtClean="0">
                <a:solidFill>
                  <a:srgbClr val="003300"/>
                </a:solidFill>
                <a:latin typeface="Century Gothic" pitchFamily="34" charset="0"/>
              </a:rPr>
              <a:t>, que contribuyan a estabilizar y garantizar la inserción social y económica, haciéndola sostenible en el tiempo.</a:t>
            </a:r>
            <a:endParaRPr lang="es-CO" sz="2800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3923928" y="260648"/>
            <a:ext cx="4968552" cy="503802"/>
            <a:chOff x="3923928" y="260648"/>
            <a:chExt cx="4968552" cy="503802"/>
          </a:xfrm>
        </p:grpSpPr>
        <p:grpSp>
          <p:nvGrpSpPr>
            <p:cNvPr id="6" name="51 Grupo"/>
            <p:cNvGrpSpPr/>
            <p:nvPr/>
          </p:nvGrpSpPr>
          <p:grpSpPr>
            <a:xfrm>
              <a:off x="6095338" y="260648"/>
              <a:ext cx="2797142" cy="503802"/>
              <a:chOff x="1115616" y="4365104"/>
              <a:chExt cx="6768752" cy="1224136"/>
            </a:xfrm>
          </p:grpSpPr>
          <p:pic>
            <p:nvPicPr>
              <p:cNvPr id="35" name="Picture 3" descr="C:\Users\pveleze\Desktop\Océanos\Logo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33"/>
              <a:stretch>
                <a:fillRect/>
              </a:stretch>
            </p:blipFill>
            <p:spPr bwMode="auto">
              <a:xfrm>
                <a:off x="1115616" y="4365104"/>
                <a:ext cx="5694404" cy="1224136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D:\pveleze\My Documents\la má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3190" y="4484760"/>
                <a:ext cx="911178" cy="968465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3" descr="C:\Users\pveleze\Desktop\Diseño\Compilado árboles\Los árboles cuentan\Logo_policromí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4092" y="349554"/>
              <a:ext cx="502955" cy="306557"/>
            </a:xfrm>
            <a:prstGeom prst="rect">
              <a:avLst/>
            </a:prstGeom>
            <a:noFill/>
          </p:spPr>
        </p:pic>
        <p:pic>
          <p:nvPicPr>
            <p:cNvPr id="32" name="Picture 4" descr="C:\Users\pveleze\Desktop\Diseño\Compilado árboles\Los árboles cuentan\logo_utilizar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253" y="319919"/>
              <a:ext cx="312657" cy="359645"/>
            </a:xfrm>
            <a:prstGeom prst="rect">
              <a:avLst/>
            </a:prstGeom>
            <a:noFill/>
          </p:spPr>
        </p:pic>
        <p:pic>
          <p:nvPicPr>
            <p:cNvPr id="33" name="Picture 5" descr="C:\Users\pveleze\Desktop\Diseño\Compilado árboles\Los árboles cuentan\logo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9715" y="379190"/>
              <a:ext cx="561372" cy="296716"/>
            </a:xfrm>
            <a:prstGeom prst="rect">
              <a:avLst/>
            </a:prstGeom>
            <a:noFill/>
          </p:spPr>
        </p:pic>
        <p:pic>
          <p:nvPicPr>
            <p:cNvPr id="34" name="Picture 7" descr="C:\Users\pveleze\Desktop\Diseño\Compilado árboles\Los árboles cuentan\logo_and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60648"/>
              <a:ext cx="609745" cy="469160"/>
            </a:xfrm>
            <a:prstGeom prst="rect">
              <a:avLst/>
            </a:prstGeom>
            <a:noFill/>
          </p:spPr>
        </p:pic>
      </p:grpSp>
      <p:sp>
        <p:nvSpPr>
          <p:cNvPr id="38" name="37 Rectángulo"/>
          <p:cNvSpPr/>
          <p:nvPr/>
        </p:nvSpPr>
        <p:spPr>
          <a:xfrm>
            <a:off x="323528" y="1268760"/>
            <a:ext cx="96490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2800" b="1" dirty="0" smtClean="0">
                <a:solidFill>
                  <a:srgbClr val="00B050"/>
                </a:solidFill>
                <a:latin typeface="Century Gothic" pitchFamily="34" charset="0"/>
              </a:rPr>
              <a:t>Antecedentes y premisas para actuar</a:t>
            </a:r>
            <a:endParaRPr lang="es-CO" sz="2800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r>
              <a:rPr lang="es-CO" sz="3600" b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endParaRPr lang="es-CO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2055</Words>
  <Application>Microsoft Office PowerPoint</Application>
  <PresentationFormat>Presentación en pantalla (4:3)</PresentationFormat>
  <Paragraphs>151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pveleze</dc:creator>
  <cp:lastModifiedBy>LUZ ANGELA PEÑA MARIN</cp:lastModifiedBy>
  <cp:revision>17</cp:revision>
  <dcterms:created xsi:type="dcterms:W3CDTF">2014-07-01T15:06:33Z</dcterms:created>
  <dcterms:modified xsi:type="dcterms:W3CDTF">2014-07-03T13:10:04Z</dcterms:modified>
</cp:coreProperties>
</file>