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501" r:id="rId2"/>
    <p:sldId id="511" r:id="rId3"/>
    <p:sldId id="514" r:id="rId4"/>
    <p:sldId id="528" r:id="rId5"/>
    <p:sldId id="517" r:id="rId6"/>
    <p:sldId id="518" r:id="rId7"/>
    <p:sldId id="529" r:id="rId8"/>
    <p:sldId id="520" r:id="rId9"/>
    <p:sldId id="521" r:id="rId10"/>
    <p:sldId id="522" r:id="rId11"/>
    <p:sldId id="523" r:id="rId12"/>
    <p:sldId id="524" r:id="rId13"/>
    <p:sldId id="525" r:id="rId14"/>
    <p:sldId id="526" r:id="rId15"/>
    <p:sldId id="527" r:id="rId16"/>
    <p:sldId id="515" r:id="rId1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22" autoAdjust="0"/>
    <p:restoredTop sz="94660"/>
  </p:normalViewPr>
  <p:slideViewPr>
    <p:cSldViewPr snapToGrid="0">
      <p:cViewPr>
        <p:scale>
          <a:sx n="100" d="100"/>
          <a:sy n="100" d="100"/>
        </p:scale>
        <p:origin x="-1194" y="-2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oleObject" Target="file:///D:\hjaramilloco\My%20Documents\INFORMES%20DE%20GESTION%202012%20-%202015\PLAN%20TA%20DE%20CARGOS%20INFORME%20DE%20GESTI&#211;N%20NOVIEMBRE%202015%20Libro1.xlsx" TargetMode="External"/><Relationship Id="rId4" Type="http://schemas.microsoft.com/office/2011/relationships/chartStyle" Target="style1.xm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D:\hjaramilloco\My%20Documents\INFORMES%20DE%20GESTION%202012%20-%202015\PLAN%20TA%20DE%20CARGOS%20INFORME%20DE%20GESTI&#211;N%20NOVIEMBRE%202015%20Libro1.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D:\hjaramilloco\My%20Documents\INFORMES%20DE%20GESTION%202012%20-%202015\PLAN%20TA%20DE%20CARGOS%20INFORME%20DE%20GESTI&#211;N%20NOVIEMBRE%202015%20Libro1.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D:\hjaramilloco\My%20Documents\INFORMES%20DE%20GESTION%202012%20-%202015\PLAN%20TA%20DE%20CARGOS%20INFORME%20DE%20GESTI&#211;N%20NOVIEMBRE%202015%20Libro1.xlsx" TargetMode="External"/></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openxmlformats.org/officeDocument/2006/relationships/chartUserShapes" Target="../drawings/drawing2.xml"/><Relationship Id="rId1" Type="http://schemas.openxmlformats.org/officeDocument/2006/relationships/oleObject" Target="file:///D:\hjaramilloco\My%20Documents\INFORMES%20DE%20GESTION%202012%20-%202015\PLAN%20TA%20DE%20CARGOS%20INFORME%20DE%20GESTI&#211;N%20NOVIEMBRE%202015%20Libro1.xlsx" TargetMode="External"/><Relationship Id="rId4"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880722537851494"/>
          <c:y val="0.24227526615352854"/>
          <c:w val="0.44450738027772912"/>
          <c:h val="0.66226594709369191"/>
        </c:manualLayout>
      </c:layout>
      <c:doughnutChart>
        <c:varyColors val="1"/>
        <c:ser>
          <c:idx val="0"/>
          <c:order val="0"/>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Hoja2!$A$3:$D$3</c:f>
            </c:numRef>
          </c:val>
        </c:ser>
        <c:ser>
          <c:idx val="1"/>
          <c:order val="1"/>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Hoja2!$A$4:$D$4</c:f>
            </c:numRef>
          </c:val>
        </c:ser>
        <c:ser>
          <c:idx val="2"/>
          <c:order val="2"/>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Hoja2!$A$5:$D$5</c:f>
            </c:numRef>
          </c:val>
        </c:ser>
        <c:ser>
          <c:idx val="3"/>
          <c:order val="3"/>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Hoja2!$A$6:$D$6</c:f>
            </c:numRef>
          </c:val>
        </c:ser>
        <c:ser>
          <c:idx val="4"/>
          <c:order val="4"/>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Hoja2!$A$7:$D$7</c:f>
            </c:numRef>
          </c:val>
        </c:ser>
        <c:ser>
          <c:idx val="5"/>
          <c:order val="5"/>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Hoja2!$A$8:$D$8</c:f>
            </c:numRef>
          </c:val>
        </c:ser>
        <c:ser>
          <c:idx val="6"/>
          <c:order val="6"/>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Hoja2!$A$9:$D$9</c:f>
            </c:numRef>
          </c:val>
        </c:ser>
        <c:ser>
          <c:idx val="7"/>
          <c:order val="7"/>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Hoja2!$A$10:$D$10</c:f>
            </c:numRef>
          </c:val>
        </c:ser>
        <c:ser>
          <c:idx val="8"/>
          <c:order val="8"/>
          <c:dPt>
            <c:idx val="0"/>
            <c:bubble3D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dPt>
          <c:dPt>
            <c:idx val="1"/>
            <c:bubble3D val="0"/>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dPt>
          <c:dPt>
            <c:idx val="2"/>
            <c:bubble3D val="0"/>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dPt>
          <c:dPt>
            <c:idx val="3"/>
            <c:bubble3D val="0"/>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dPt>
          <c:dLbls>
            <c:dLbl>
              <c:idx val="0"/>
              <c:layout>
                <c:manualLayout>
                  <c:x val="0.14166675486703878"/>
                  <c:y val="-0.16759234983737237"/>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18664308174056721"/>
                  <c:y val="0"/>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0.17829477710634997"/>
                  <c:y val="0.11296328753668344"/>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9186995145337712"/>
                  <c:y val="-4.8148162189606936E-2"/>
                </c:manualLayout>
              </c:layout>
              <c:tx>
                <c:rich>
                  <a:bodyPr/>
                  <a:lstStyle/>
                  <a:p>
                    <a:fld id="{E4C9F6CC-FFA0-414A-BED1-094DA520E182}" type="CATEGORYNAME">
                      <a:rPr lang="es-ES" sz="800"/>
                      <a:pPr/>
                      <a:t>[NOMBRE DE CATEGORÍA]</a:t>
                    </a:fld>
                    <a:endParaRPr lang="es-ES" sz="800" baseline="0"/>
                  </a:p>
                  <a:p>
                    <a:fld id="{7F167807-D214-4AD1-80ED-A25CABF79DDC}" type="VALUE">
                      <a:rPr lang="es-ES" sz="800"/>
                      <a:pPr/>
                      <a:t>[VALOR]</a:t>
                    </a:fld>
                    <a:endParaRPr lang="es-CO"/>
                  </a:p>
                </c:rich>
              </c:tx>
              <c:showLegendKey val="0"/>
              <c:showVal val="1"/>
              <c:showCatName val="1"/>
              <c:showSerName val="0"/>
              <c:showPercent val="0"/>
              <c:showBubbleSize val="0"/>
              <c:separator>
</c:separator>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s-CO"/>
              </a:p>
            </c:txPr>
            <c:showLegendKey val="0"/>
            <c:showVal val="1"/>
            <c:showCatName val="1"/>
            <c:showSerName val="0"/>
            <c:showPercent val="0"/>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Hoja2!$A$2:$D$2</c:f>
              <c:strCache>
                <c:ptCount val="4"/>
                <c:pt idx="0">
                  <c:v>DESPACHO DEL GERENTE</c:v>
                </c:pt>
                <c:pt idx="1">
                  <c:v>DIRECCIÓN ADMINISTRATIVA Y FINANCIERA</c:v>
                </c:pt>
                <c:pt idx="2">
                  <c:v>DIRECCIÓN DE APOYO SUBREGIONAL</c:v>
                </c:pt>
                <c:pt idx="3">
                  <c:v>DIRECCIÓN DE GESTIÓN DE SEGURIDAD ALIMENTARIA</c:v>
                </c:pt>
              </c:strCache>
            </c:strRef>
          </c:cat>
          <c:val>
            <c:numRef>
              <c:f>Hoja2!$A$11:$D$11</c:f>
              <c:numCache>
                <c:formatCode>General</c:formatCode>
                <c:ptCount val="4"/>
                <c:pt idx="0">
                  <c:v>14</c:v>
                </c:pt>
                <c:pt idx="1">
                  <c:v>6</c:v>
                </c:pt>
                <c:pt idx="2">
                  <c:v>3</c:v>
                </c:pt>
                <c:pt idx="3">
                  <c:v>28</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s-CO"/>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20" baseline="0">
                <a:solidFill>
                  <a:sysClr val="windowText" lastClr="000000"/>
                </a:solidFill>
                <a:latin typeface="+mn-lt"/>
                <a:ea typeface="+mn-ea"/>
                <a:cs typeface="+mn-cs"/>
              </a:defRPr>
            </a:pPr>
            <a:r>
              <a:rPr lang="en-US" b="1">
                <a:solidFill>
                  <a:sysClr val="windowText" lastClr="000000"/>
                </a:solidFill>
              </a:rPr>
              <a:t>PLANTA DE PERSONAL POR NIVEL </a:t>
            </a:r>
          </a:p>
        </c:rich>
      </c:tx>
      <c:layout/>
      <c:overlay val="0"/>
      <c:spPr>
        <a:noFill/>
        <a:ln>
          <a:noFill/>
        </a:ln>
        <a:effectLst/>
      </c:spPr>
    </c:title>
    <c:autoTitleDeleted val="0"/>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0369582180605808E-2"/>
          <c:y val="0.20308426900226367"/>
          <c:w val="0.67629627377658874"/>
          <c:h val="0.70008847639656779"/>
        </c:manualLayout>
      </c:layout>
      <c:pie3DChart>
        <c:varyColors val="1"/>
        <c:ser>
          <c:idx val="0"/>
          <c:order val="0"/>
          <c:dPt>
            <c:idx val="0"/>
            <c:bubble3D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a:noFill/>
              </a:ln>
              <a:effectLst/>
              <a:sp3d/>
            </c:spPr>
          </c:dPt>
          <c:dPt>
            <c:idx val="1"/>
            <c:bubble3D val="0"/>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a:noFill/>
              </a:ln>
              <a:effectLst/>
              <a:sp3d/>
            </c:spPr>
          </c:dPt>
          <c:dPt>
            <c:idx val="2"/>
            <c:bubble3D val="0"/>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sp3d/>
            </c:spPr>
          </c:dPt>
          <c:dPt>
            <c:idx val="3"/>
            <c:bubble3D val="0"/>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a:noFill/>
              </a:ln>
              <a:effectLst/>
              <a:sp3d/>
            </c:spPr>
          </c:dPt>
          <c:dPt>
            <c:idx val="4"/>
            <c:bubble3D val="0"/>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a:noFill/>
              </a:ln>
              <a:effectLst/>
              <a:sp3d/>
            </c:spPr>
          </c:dPt>
          <c:dLbls>
            <c:dLbl>
              <c:idx val="4"/>
              <c:layout>
                <c:manualLayout>
                  <c:x val="-1.8406180006853432E-2"/>
                  <c:y val="2.970824204964554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s-CO"/>
              </a:p>
            </c:txPr>
            <c:showLegendKey val="0"/>
            <c:showVal val="1"/>
            <c:showCatName val="1"/>
            <c:showSerName val="0"/>
            <c:showPercent val="0"/>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15:layout/>
              </c:ext>
            </c:extLst>
          </c:dLbls>
          <c:cat>
            <c:strRef>
              <c:f>'graficos personal'!$A$16:$A$20</c:f>
              <c:strCache>
                <c:ptCount val="5"/>
                <c:pt idx="0">
                  <c:v>ASESOR</c:v>
                </c:pt>
                <c:pt idx="1">
                  <c:v>ASISTENCIAL</c:v>
                </c:pt>
                <c:pt idx="2">
                  <c:v>DIRECTIVO</c:v>
                </c:pt>
                <c:pt idx="3">
                  <c:v>PROFESIONAL</c:v>
                </c:pt>
                <c:pt idx="4">
                  <c:v>TÉCNICO</c:v>
                </c:pt>
              </c:strCache>
            </c:strRef>
          </c:cat>
          <c:val>
            <c:numRef>
              <c:f>'graficos personal'!$B$16:$B$20</c:f>
              <c:numCache>
                <c:formatCode>General</c:formatCode>
                <c:ptCount val="5"/>
                <c:pt idx="0">
                  <c:v>2</c:v>
                </c:pt>
                <c:pt idx="1">
                  <c:v>3</c:v>
                </c:pt>
                <c:pt idx="2">
                  <c:v>4</c:v>
                </c:pt>
                <c:pt idx="3">
                  <c:v>34</c:v>
                </c:pt>
                <c:pt idx="4">
                  <c:v>8</c:v>
                </c:pt>
              </c:numCache>
            </c:numRef>
          </c:val>
        </c:ser>
        <c:dLbls>
          <c:showLegendKey val="0"/>
          <c:showVal val="0"/>
          <c:showCatName val="1"/>
          <c:showSerName val="0"/>
          <c:showPercent val="1"/>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s-CO"/>
              <a:t>PLANTA DE PERSONAL POR TIPO DE CARGO</a:t>
            </a:r>
          </a:p>
          <a:p>
            <a:pPr>
              <a:defRPr sz="1600" b="1" i="0" u="none" strike="noStrike" kern="1200" baseline="0">
                <a:solidFill>
                  <a:schemeClr val="tx1">
                    <a:lumMod val="65000"/>
                    <a:lumOff val="35000"/>
                  </a:schemeClr>
                </a:solidFill>
                <a:latin typeface="+mn-lt"/>
                <a:ea typeface="+mn-ea"/>
                <a:cs typeface="+mn-cs"/>
              </a:defRPr>
            </a:pPr>
            <a:endParaRPr lang="es-CO"/>
          </a:p>
        </c:rich>
      </c:tx>
      <c:layout/>
      <c:overlay val="0"/>
      <c:spPr>
        <a:noFill/>
        <a:ln>
          <a:noFill/>
        </a:ln>
        <a:effectLst/>
      </c:sp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3"/>
            <c:bubble3D val="0"/>
            <c:explosion val="1"/>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Lbls>
            <c:dLbl>
              <c:idx val="1"/>
              <c:layout>
                <c:manualLayout>
                  <c:x val="3.0570252792475015E-2"/>
                  <c:y val="4.283801272097836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1.8812463256907615E-2"/>
                  <c:y val="3.9268178327563505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s-CO"/>
              </a:p>
            </c:txPr>
            <c:dLblPos val="outEnd"/>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'graficos personal'!$A$37:$A$40</c:f>
              <c:strCache>
                <c:ptCount val="4"/>
                <c:pt idx="0">
                  <c:v>PLANTA DE PERSONAL POR TIPO DE CARGO</c:v>
                </c:pt>
                <c:pt idx="1">
                  <c:v>CARRERA ADMINISTRATIVA</c:v>
                </c:pt>
                <c:pt idx="2">
                  <c:v>LIBRE NOMBRAMIENTO Y REMOCIÓN </c:v>
                </c:pt>
                <c:pt idx="3">
                  <c:v>EMPLEO TEMPORAL LEY 909/2005</c:v>
                </c:pt>
              </c:strCache>
            </c:strRef>
          </c:cat>
          <c:val>
            <c:numRef>
              <c:f>'graficos personal'!$B$37:$B$40</c:f>
              <c:numCache>
                <c:formatCode>General</c:formatCode>
                <c:ptCount val="4"/>
                <c:pt idx="1">
                  <c:v>8</c:v>
                </c:pt>
                <c:pt idx="2">
                  <c:v>6</c:v>
                </c:pt>
                <c:pt idx="3">
                  <c:v>37</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CO"/>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spc="20" baseline="0">
                <a:solidFill>
                  <a:sysClr val="windowText" lastClr="000000"/>
                </a:solidFill>
                <a:latin typeface="+mn-lt"/>
                <a:ea typeface="+mn-ea"/>
                <a:cs typeface="+mn-cs"/>
              </a:defRPr>
            </a:pPr>
            <a:r>
              <a:rPr lang="en-US" b="1">
                <a:solidFill>
                  <a:sysClr val="windowText" lastClr="000000"/>
                </a:solidFill>
              </a:rPr>
              <a:t>PLANTA DE PERSONAL POR NIVEL </a:t>
            </a:r>
          </a:p>
        </c:rich>
      </c:tx>
      <c:layout/>
      <c:overlay val="0"/>
      <c:spPr>
        <a:noFill/>
        <a:ln>
          <a:noFill/>
        </a:ln>
        <a:effectLst/>
      </c:spPr>
    </c:title>
    <c:autoTitleDeleted val="0"/>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0369582180605808E-2"/>
          <c:y val="0.20308426900226367"/>
          <c:w val="0.67629627377658874"/>
          <c:h val="0.70008847639656779"/>
        </c:manualLayout>
      </c:layout>
      <c:pie3DChart>
        <c:varyColors val="1"/>
        <c:ser>
          <c:idx val="0"/>
          <c:order val="0"/>
          <c:dPt>
            <c:idx val="0"/>
            <c:bubble3D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a:noFill/>
              </a:ln>
              <a:effectLst/>
              <a:sp3d/>
            </c:spPr>
          </c:dPt>
          <c:dPt>
            <c:idx val="1"/>
            <c:bubble3D val="0"/>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a:noFill/>
              </a:ln>
              <a:effectLst/>
              <a:sp3d/>
            </c:spPr>
          </c:dPt>
          <c:dPt>
            <c:idx val="2"/>
            <c:bubble3D val="0"/>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sp3d/>
            </c:spPr>
          </c:dPt>
          <c:dPt>
            <c:idx val="3"/>
            <c:bubble3D val="0"/>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a:noFill/>
              </a:ln>
              <a:effectLst/>
              <a:sp3d/>
            </c:spPr>
          </c:dPt>
          <c:dPt>
            <c:idx val="4"/>
            <c:bubble3D val="0"/>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a:noFill/>
              </a:ln>
              <a:effectLst/>
              <a:sp3d/>
            </c:spPr>
          </c:dPt>
          <c:dLbls>
            <c:dLbl>
              <c:idx val="1"/>
              <c:layout>
                <c:manualLayout>
                  <c:x val="-4.686594731214154E-2"/>
                  <c:y val="-4.0886894803863115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7.5764800233304175E-2"/>
                  <c:y val="-3.3533074795754972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dLbl>
              <c:idx val="4"/>
              <c:layout>
                <c:manualLayout>
                  <c:x val="-2.4175415573053412E-2"/>
                  <c:y val="2.8029593011701014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s-CO"/>
              </a:p>
            </c:txPr>
            <c:showLegendKey val="0"/>
            <c:showVal val="1"/>
            <c:showCatName val="1"/>
            <c:showSerName val="0"/>
            <c:showPercent val="0"/>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15:layout/>
              </c:ext>
            </c:extLst>
          </c:dLbls>
          <c:cat>
            <c:strRef>
              <c:f>'PERSONAL UPB'!$A$16:$A$20</c:f>
              <c:strCache>
                <c:ptCount val="5"/>
                <c:pt idx="0">
                  <c:v>ASESOR</c:v>
                </c:pt>
                <c:pt idx="1">
                  <c:v>ASISTENCIAL</c:v>
                </c:pt>
                <c:pt idx="2">
                  <c:v>DIRECTIVO</c:v>
                </c:pt>
                <c:pt idx="3">
                  <c:v>PROFESIONAL</c:v>
                </c:pt>
                <c:pt idx="4">
                  <c:v>TÉCNICO</c:v>
                </c:pt>
              </c:strCache>
            </c:strRef>
          </c:cat>
          <c:val>
            <c:numRef>
              <c:f>'PERSONAL UPB'!$B$16:$B$20</c:f>
              <c:numCache>
                <c:formatCode>General</c:formatCode>
                <c:ptCount val="5"/>
                <c:pt idx="0">
                  <c:v>0</c:v>
                </c:pt>
                <c:pt idx="1">
                  <c:v>7</c:v>
                </c:pt>
                <c:pt idx="2">
                  <c:v>0</c:v>
                </c:pt>
                <c:pt idx="3">
                  <c:v>14</c:v>
                </c:pt>
                <c:pt idx="4">
                  <c:v>4</c:v>
                </c:pt>
              </c:numCache>
            </c:numRef>
          </c:val>
        </c:ser>
        <c:dLbls>
          <c:showLegendKey val="0"/>
          <c:showVal val="0"/>
          <c:showCatName val="1"/>
          <c:showSerName val="0"/>
          <c:showPercent val="1"/>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88072723533982"/>
          <c:y val="0.36123470816988901"/>
          <c:w val="0.44450738027772912"/>
          <c:h val="0.66226594709369191"/>
        </c:manualLayout>
      </c:layout>
      <c:doughnutChart>
        <c:varyColors val="1"/>
        <c:ser>
          <c:idx val="0"/>
          <c:order val="0"/>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personal'!$A$3:$D$3</c:f>
            </c:numRef>
          </c:val>
        </c:ser>
        <c:ser>
          <c:idx val="1"/>
          <c:order val="1"/>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personal'!$A$4:$D$4</c:f>
            </c:numRef>
          </c:val>
        </c:ser>
        <c:ser>
          <c:idx val="2"/>
          <c:order val="2"/>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personal'!$A$5:$D$5</c:f>
            </c:numRef>
          </c:val>
        </c:ser>
        <c:ser>
          <c:idx val="3"/>
          <c:order val="3"/>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personal'!$A$6:$D$6</c:f>
            </c:numRef>
          </c:val>
        </c:ser>
        <c:ser>
          <c:idx val="4"/>
          <c:order val="4"/>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personal'!$A$7:$D$7</c:f>
            </c:numRef>
          </c:val>
        </c:ser>
        <c:ser>
          <c:idx val="5"/>
          <c:order val="5"/>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personal'!$A$8:$D$8</c:f>
            </c:numRef>
          </c:val>
        </c:ser>
        <c:ser>
          <c:idx val="6"/>
          <c:order val="6"/>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personal'!$A$9:$D$9</c:f>
            </c:numRef>
          </c:val>
        </c:ser>
        <c:ser>
          <c:idx val="7"/>
          <c:order val="7"/>
          <c:cat>
            <c:strRef>
              <c:f>'graficos personal'!$A$2:$D$2</c:f>
              <c:strCache>
                <c:ptCount val="4"/>
                <c:pt idx="0">
                  <c:v>DESPACHO DEL GERENTE</c:v>
                </c:pt>
                <c:pt idx="1">
                  <c:v>DIRECCIÓN ADMINISTRATIVA Y FINANCIERA</c:v>
                </c:pt>
                <c:pt idx="2">
                  <c:v>DIRECCIÓN DE APOYO SUBREGIONAL</c:v>
                </c:pt>
                <c:pt idx="3">
                  <c:v>DIRECCIÓN DE GESTIÓN DE SEGURIDAD ALIMENTARIA</c:v>
                </c:pt>
              </c:strCache>
            </c:strRef>
          </c:cat>
          <c:val>
            <c:numRef>
              <c:f>'graficos personal'!$A$10:$D$10</c:f>
            </c:numRef>
          </c:val>
        </c:ser>
        <c:ser>
          <c:idx val="8"/>
          <c:order val="8"/>
          <c:dPt>
            <c:idx val="0"/>
            <c:bubble3D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dPt>
          <c:dPt>
            <c:idx val="1"/>
            <c:bubble3D val="0"/>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dPt>
          <c:dPt>
            <c:idx val="2"/>
            <c:bubble3D val="0"/>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dPt>
          <c:dPt>
            <c:idx val="3"/>
            <c:bubble3D val="0"/>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dPt>
          <c:dLbls>
            <c:dLbl>
              <c:idx val="0"/>
              <c:layout>
                <c:manualLayout>
                  <c:x val="0.20017934514288918"/>
                  <c:y val="-0.1541570927432834"/>
                </c:manualLayout>
              </c:layout>
              <c:showLegendKey val="1"/>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28919671029212213"/>
                  <c:y val="0"/>
                </c:manualLayout>
              </c:layout>
              <c:showLegendKey val="1"/>
              <c:showVal val="1"/>
              <c:showCatName val="1"/>
              <c:showSerName val="0"/>
              <c:showPercent val="0"/>
              <c:showBubbleSize val="0"/>
              <c:separator>
</c:separator>
              <c:extLst>
                <c:ext xmlns:c15="http://schemas.microsoft.com/office/drawing/2012/chart" uri="{CE6537A1-D6FC-4f65-9D91-7224C49458BB}">
                  <c15:layout>
                    <c:manualLayout>
                      <c:w val="0.29425140134610694"/>
                      <c:h val="0.19455904942048671"/>
                    </c:manualLayout>
                  </c15:layout>
                </c:ext>
              </c:extLst>
            </c:dLbl>
            <c:dLbl>
              <c:idx val="2"/>
              <c:layout>
                <c:manualLayout>
                  <c:x val="-0.24126626012514393"/>
                  <c:y val="-6.3512138253801004E-2"/>
                </c:manualLayout>
              </c:layout>
              <c:showLegendKey val="1"/>
              <c:showVal val="1"/>
              <c:showCatName val="1"/>
              <c:showSerName val="0"/>
              <c:showPercent val="0"/>
              <c:showBubbleSize val="0"/>
              <c:separator>
</c:separator>
              <c:extLst>
                <c:ext xmlns:c15="http://schemas.microsoft.com/office/drawing/2012/chart" uri="{CE6537A1-D6FC-4f65-9D91-7224C49458BB}">
                  <c15:layout>
                    <c:manualLayout>
                      <c:w val="0.35011076914720363"/>
                      <c:h val="0.1576624181720471"/>
                    </c:manualLayout>
                  </c15:layout>
                </c:ext>
              </c:extLst>
            </c:dLbl>
            <c:dLbl>
              <c:idx val="3"/>
              <c:layout>
                <c:manualLayout>
                  <c:x val="-5.1720316632928379E-2"/>
                  <c:y val="-0.23190819400894552"/>
                </c:manualLayout>
              </c:layout>
              <c:tx>
                <c:rich>
                  <a:bodyPr/>
                  <a:lstStyle/>
                  <a:p>
                    <a:fld id="{E4C9F6CC-FFA0-414A-BED1-094DA520E182}" type="CATEGORYNAME">
                      <a:rPr lang="es-ES" sz="800"/>
                      <a:pPr/>
                      <a:t>[NOMBRE DE CATEGORÍA]</a:t>
                    </a:fld>
                    <a:endParaRPr lang="es-ES" sz="800" baseline="0"/>
                  </a:p>
                  <a:p>
                    <a:fld id="{7F167807-D214-4AD1-80ED-A25CABF79DDC}" type="VALUE">
                      <a:rPr lang="es-ES" sz="800"/>
                      <a:pPr/>
                      <a:t>[VALOR]</a:t>
                    </a:fld>
                    <a:endParaRPr lang="es-CO"/>
                  </a:p>
                </c:rich>
              </c:tx>
              <c:showLegendKey val="1"/>
              <c:showVal val="1"/>
              <c:showCatName val="1"/>
              <c:showSerName val="0"/>
              <c:showPercent val="0"/>
              <c:showBubbleSize val="0"/>
              <c:separator>
</c:separator>
              <c:extLst>
                <c:ext xmlns:c15="http://schemas.microsoft.com/office/drawing/2012/chart" uri="{CE6537A1-D6FC-4f65-9D91-7224C49458BB}">
                  <c15:layout>
                    <c:manualLayout>
                      <c:w val="0.31939172994831094"/>
                      <c:h val="0.17407032443434511"/>
                    </c:manualLayout>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65000"/>
                        <a:lumOff val="35000"/>
                      </a:schemeClr>
                    </a:solidFill>
                    <a:latin typeface="+mn-lt"/>
                    <a:ea typeface="+mn-ea"/>
                    <a:cs typeface="+mn-cs"/>
                  </a:defRPr>
                </a:pPr>
                <a:endParaRPr lang="es-CO"/>
              </a:p>
            </c:txPr>
            <c:showLegendKey val="1"/>
            <c:showVal val="1"/>
            <c:showCatName val="1"/>
            <c:showSerName val="0"/>
            <c:showPercent val="0"/>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'PERSONAL UPB'!$A$2:$D$2</c:f>
              <c:strCache>
                <c:ptCount val="4"/>
                <c:pt idx="0">
                  <c:v>DESPACHO DEL GERENTE</c:v>
                </c:pt>
                <c:pt idx="1">
                  <c:v>DIRECCIÓN ADMINISTRATIVA Y FINANCIERA</c:v>
                </c:pt>
                <c:pt idx="2">
                  <c:v>DIRECCIÓN DE APOYO SUBREGIONAL</c:v>
                </c:pt>
                <c:pt idx="3">
                  <c:v>DIRECCIÓN DE GESTIÓN DE SEGURIDAD ALIMENTARIA</c:v>
                </c:pt>
              </c:strCache>
            </c:strRef>
          </c:cat>
          <c:val>
            <c:numRef>
              <c:f>'PERSONAL UPB'!$A$11:$D$11</c:f>
              <c:numCache>
                <c:formatCode>General</c:formatCode>
                <c:ptCount val="4"/>
                <c:pt idx="0">
                  <c:v>4</c:v>
                </c:pt>
                <c:pt idx="1">
                  <c:v>18</c:v>
                </c:pt>
                <c:pt idx="2">
                  <c:v>2</c:v>
                </c:pt>
                <c:pt idx="3">
                  <c:v>1</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s-CO"/>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0.02066</cdr:x>
      <cdr:y>0.04629</cdr:y>
    </cdr:from>
    <cdr:to>
      <cdr:x>0.94614</cdr:x>
      <cdr:y>0.14107</cdr:y>
    </cdr:to>
    <cdr:sp macro="" textlink="">
      <cdr:nvSpPr>
        <cdr:cNvPr id="2" name="CuadroTexto 1"/>
        <cdr:cNvSpPr txBox="1"/>
      </cdr:nvSpPr>
      <cdr:spPr>
        <a:xfrm xmlns:a="http://schemas.openxmlformats.org/drawingml/2006/main">
          <a:off x="83710" y="180716"/>
          <a:ext cx="3749236" cy="370001"/>
        </a:xfrm>
        <a:prstGeom xmlns:a="http://schemas.openxmlformats.org/drawingml/2006/main" prst="rect">
          <a:avLst/>
        </a:prstGeom>
        <a:noFill xmlns:a="http://schemas.openxmlformats.org/drawingml/2006/main"/>
      </cdr:spPr>
      <cdr:txBody>
        <a:bodyPr xmlns:a="http://schemas.openxmlformats.org/drawingml/2006/main" vertOverflow="clip" wrap="none" rtlCol="0"/>
        <a:lstStyle xmlns:a="http://schemas.openxmlformats.org/drawingml/2006/main"/>
        <a:p xmlns:a="http://schemas.openxmlformats.org/drawingml/2006/main">
          <a:r>
            <a:rPr lang="es-CO" sz="1600" b="1" dirty="0"/>
            <a:t>PLANTA DE PERSONAL POR DEPENDENCIA</a:t>
          </a:r>
        </a:p>
      </cdr:txBody>
    </cdr:sp>
  </cdr:relSizeAnchor>
</c:userShapes>
</file>

<file path=ppt/drawings/drawing2.xml><?xml version="1.0" encoding="utf-8"?>
<c:userShapes xmlns:c="http://schemas.openxmlformats.org/drawingml/2006/chart">
  <cdr:relSizeAnchor xmlns:cdr="http://schemas.openxmlformats.org/drawingml/2006/chartDrawing">
    <cdr:from>
      <cdr:x>0.09073</cdr:x>
      <cdr:y>0.0172</cdr:y>
    </cdr:from>
    <cdr:to>
      <cdr:x>0.82353</cdr:x>
      <cdr:y>0.10886</cdr:y>
    </cdr:to>
    <cdr:sp macro="" textlink="">
      <cdr:nvSpPr>
        <cdr:cNvPr id="2" name="CuadroTexto 1"/>
        <cdr:cNvSpPr txBox="1"/>
      </cdr:nvSpPr>
      <cdr:spPr>
        <a:xfrm xmlns:a="http://schemas.openxmlformats.org/drawingml/2006/main">
          <a:off x="374171" y="65035"/>
          <a:ext cx="3021978" cy="346576"/>
        </a:xfrm>
        <a:prstGeom xmlns:a="http://schemas.openxmlformats.org/drawingml/2006/main" prst="rect">
          <a:avLst/>
        </a:prstGeom>
        <a:noFill xmlns:a="http://schemas.openxmlformats.org/drawingml/2006/main"/>
      </cdr:spPr>
      <cdr:txBody>
        <a:bodyPr xmlns:a="http://schemas.openxmlformats.org/drawingml/2006/main" vertOverflow="clip" wrap="none" rtlCol="0"/>
        <a:lstStyle xmlns:a="http://schemas.openxmlformats.org/drawingml/2006/main"/>
        <a:p xmlns:a="http://schemas.openxmlformats.org/drawingml/2006/main">
          <a:r>
            <a:rPr lang="es-CO" sz="1600" b="1"/>
            <a:t>PLANTA DE PERSONAL POR DEPENDENCIA</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7EC765-47E7-4B20-A0FF-AAD2F9E1F45F}" type="datetimeFigureOut">
              <a:rPr lang="es-CO" smtClean="0"/>
              <a:t>26/11/2015</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1F977A-5A5E-4BD8-A261-A7BD355FDCFB}" type="slidenum">
              <a:rPr lang="es-CO" smtClean="0"/>
              <a:t>‹Nº›</a:t>
            </a:fld>
            <a:endParaRPr lang="es-CO"/>
          </a:p>
        </p:txBody>
      </p:sp>
    </p:spTree>
    <p:extLst>
      <p:ext uri="{BB962C8B-B14F-4D97-AF65-F5344CB8AC3E}">
        <p14:creationId xmlns:p14="http://schemas.microsoft.com/office/powerpoint/2010/main" val="3888660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536763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5798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344329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460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52892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74794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ES">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420213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ES">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737658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ES">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264126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048026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0B9C8721-DA3D-A44B-A877-2CF21A506D33}" type="datetimeFigureOut">
              <a:rPr lang="es-ES" smtClean="0">
                <a:solidFill>
                  <a:prstClr val="black">
                    <a:tint val="75000"/>
                  </a:prstClr>
                </a:solidFill>
              </a:rPr>
              <a:pPr/>
              <a:t>26/11/2015</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7E59E-DD70-D444-AAEF-72DDE6771FD8}"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64948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0B9C8721-DA3D-A44B-A877-2CF21A506D33}" type="datetimeFigureOut">
              <a:rPr lang="es-ES" smtClean="0">
                <a:solidFill>
                  <a:prstClr val="black">
                    <a:tint val="75000"/>
                  </a:prstClr>
                </a:solidFill>
              </a:rPr>
              <a:pPr defTabSz="457200"/>
              <a:t>26/11/2015</a:t>
            </a:fld>
            <a:endParaRPr lang="es-ES">
              <a:solidFill>
                <a:prstClr val="black">
                  <a:tint val="75000"/>
                </a:prstClr>
              </a:solidFill>
            </a:endParaRPr>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s-ES">
              <a:solidFill>
                <a:prstClr val="black">
                  <a:tint val="75000"/>
                </a:prstClr>
              </a:solidFill>
            </a:endParaRPr>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22F7E59E-DD70-D444-AAEF-72DDE6771FD8}" type="slidenum">
              <a:rPr lang="es-ES" smtClean="0">
                <a:solidFill>
                  <a:prstClr val="black">
                    <a:tint val="75000"/>
                  </a:prstClr>
                </a:solidFill>
              </a:rPr>
              <a:pPr defTabSz="457200"/>
              <a:t>‹Nº›</a:t>
            </a:fld>
            <a:endParaRPr lang="es-ES">
              <a:solidFill>
                <a:prstClr val="black">
                  <a:tint val="75000"/>
                </a:prstClr>
              </a:solidFill>
            </a:endParaRPr>
          </a:p>
        </p:txBody>
      </p:sp>
    </p:spTree>
    <p:extLst>
      <p:ext uri="{BB962C8B-B14F-4D97-AF65-F5344CB8AC3E}">
        <p14:creationId xmlns:p14="http://schemas.microsoft.com/office/powerpoint/2010/main" val="18190975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hyperlink" Target="Copia%20de%20PLAN%20TA%20DE%20CARGOS%20COMISION%20DE%20EMPALME.xlsx"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665845"/>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5175"/>
            <a:ext cx="9144000" cy="762771"/>
          </a:xfrm>
          <a:prstGeom prst="rect">
            <a:avLst/>
          </a:prstGeom>
        </p:spPr>
      </p:pic>
      <p:sp>
        <p:nvSpPr>
          <p:cNvPr id="8" name="Rectángulo 7"/>
          <p:cNvSpPr/>
          <p:nvPr/>
        </p:nvSpPr>
        <p:spPr>
          <a:xfrm>
            <a:off x="1075459" y="1502722"/>
            <a:ext cx="6993082" cy="2554545"/>
          </a:xfrm>
          <a:prstGeom prst="rect">
            <a:avLst/>
          </a:prstGeom>
        </p:spPr>
        <p:txBody>
          <a:bodyPr wrap="square">
            <a:spAutoFit/>
          </a:bodyPr>
          <a:lstStyle/>
          <a:p>
            <a:pPr algn="ctr" defTabSz="457200"/>
            <a:r>
              <a:rPr lang="es-CO" sz="3200" b="1" dirty="0" smtClean="0">
                <a:solidFill>
                  <a:srgbClr val="92D050"/>
                </a:solidFill>
              </a:rPr>
              <a:t>GERENCIA DE SEGURIDAD ALIMENTARIA Y NUTRICIONAL DE ANTIOQUIA</a:t>
            </a:r>
          </a:p>
          <a:p>
            <a:pPr algn="ctr" defTabSz="457200"/>
            <a:r>
              <a:rPr lang="es-CO" sz="3200" b="1" dirty="0" smtClean="0">
                <a:solidFill>
                  <a:srgbClr val="92D050"/>
                </a:solidFill>
              </a:rPr>
              <a:t>-MANA-</a:t>
            </a:r>
          </a:p>
          <a:p>
            <a:pPr algn="ctr" defTabSz="457200"/>
            <a:r>
              <a:rPr lang="es-CO" sz="3200" b="1" dirty="0" smtClean="0">
                <a:solidFill>
                  <a:srgbClr val="00B050"/>
                </a:solidFill>
              </a:rPr>
              <a:t>Reunión de empalme N°2</a:t>
            </a:r>
          </a:p>
          <a:p>
            <a:pPr algn="ctr" defTabSz="457200"/>
            <a:r>
              <a:rPr lang="es-CO" sz="3200" b="1" dirty="0" smtClean="0">
                <a:solidFill>
                  <a:srgbClr val="00B050"/>
                </a:solidFill>
              </a:rPr>
              <a:t>23 de noviembre de 2015</a:t>
            </a:r>
            <a:endParaRPr lang="es-CO" sz="3200" b="1" dirty="0">
              <a:solidFill>
                <a:srgbClr val="00B050"/>
              </a:solidFill>
            </a:endParaRPr>
          </a:p>
        </p:txBody>
      </p:sp>
    </p:spTree>
    <p:extLst>
      <p:ext uri="{BB962C8B-B14F-4D97-AF65-F5344CB8AC3E}">
        <p14:creationId xmlns:p14="http://schemas.microsoft.com/office/powerpoint/2010/main" val="4195616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a:solidFill>
                  <a:srgbClr val="00B050"/>
                </a:solidFill>
              </a:rPr>
              <a:t>Principales Logros </a:t>
            </a:r>
          </a:p>
        </p:txBody>
      </p:sp>
      <p:sp>
        <p:nvSpPr>
          <p:cNvPr id="3" name="Rectángulo 2"/>
          <p:cNvSpPr/>
          <p:nvPr/>
        </p:nvSpPr>
        <p:spPr>
          <a:xfrm>
            <a:off x="220636" y="1550741"/>
            <a:ext cx="8737800" cy="4185761"/>
          </a:xfrm>
          <a:prstGeom prst="rect">
            <a:avLst/>
          </a:prstGeom>
        </p:spPr>
        <p:txBody>
          <a:bodyPr wrap="square">
            <a:spAutoFit/>
          </a:bodyPr>
          <a:lstStyle/>
          <a:p>
            <a:pPr marL="285750" lvl="0" indent="-285750" algn="just">
              <a:buFont typeface="Wingdings" panose="05000000000000000000" pitchFamily="2" charset="2"/>
              <a:buChar char="ü"/>
            </a:pPr>
            <a:r>
              <a:rPr lang="es-CO" sz="1400" dirty="0"/>
              <a:t>Generación de capacidades instaladas y fortalecimiento de la agricultura familiar en el territorio, a través de la implementación de tres estrategias: huertas familiares de autoconsumo, emprendimientos productivos de agricultura familiar y modelo de plan de abastecimiento local</a:t>
            </a:r>
            <a:r>
              <a:rPr lang="es-CO" sz="1400" dirty="0" smtClean="0"/>
              <a:t>.</a:t>
            </a:r>
          </a:p>
          <a:p>
            <a:pPr marL="285750" lvl="0" indent="-285750" algn="just">
              <a:buFont typeface="Wingdings" panose="05000000000000000000" pitchFamily="2" charset="2"/>
              <a:buChar char="ü"/>
            </a:pPr>
            <a:r>
              <a:rPr lang="es-CO" sz="1400" dirty="0"/>
              <a:t>Diseño del Modelo Departamental de Abastecimiento de Alimentos. </a:t>
            </a:r>
            <a:endParaRPr lang="es-CO" sz="1400" dirty="0" smtClean="0"/>
          </a:p>
          <a:p>
            <a:pPr marL="285750" lvl="0" indent="-285750">
              <a:buFont typeface="Wingdings" panose="05000000000000000000" pitchFamily="2" charset="2"/>
              <a:buChar char="ü"/>
            </a:pPr>
            <a:r>
              <a:rPr lang="es-CO" sz="1400" dirty="0"/>
              <a:t>Consolidación de procesos educativos rurales y transferencia de conocimientos a través de la implementación de estrategias de formación pequeños productores.  </a:t>
            </a:r>
          </a:p>
          <a:p>
            <a:pPr marL="285750" lvl="0" indent="-285750">
              <a:buFont typeface="Wingdings" panose="05000000000000000000" pitchFamily="2" charset="2"/>
              <a:buChar char="ü"/>
            </a:pPr>
            <a:r>
              <a:rPr lang="es-CO" sz="1400" dirty="0"/>
              <a:t>Incremento de los ingresos de los pequeños productores por incursión en las cadenas de comercialización</a:t>
            </a:r>
            <a:r>
              <a:rPr lang="es-CO" sz="1400" dirty="0" smtClean="0"/>
              <a:t>.</a:t>
            </a:r>
          </a:p>
          <a:p>
            <a:pPr marL="285750" lvl="0" indent="-285750">
              <a:buFont typeface="Wingdings" panose="05000000000000000000" pitchFamily="2" charset="2"/>
              <a:buChar char="ü"/>
            </a:pPr>
            <a:r>
              <a:rPr lang="es-CO" sz="1400" dirty="0"/>
              <a:t>Ahorro familiar en la compra de la canasta básica de alimentos por la implementación de las huertas de autoconsumo</a:t>
            </a:r>
            <a:r>
              <a:rPr lang="es-CO" sz="1400" dirty="0" smtClean="0"/>
              <a:t>.</a:t>
            </a:r>
            <a:endParaRPr lang="es-CO" sz="1400" dirty="0"/>
          </a:p>
          <a:p>
            <a:pPr marL="285750" lvl="0" indent="-285750">
              <a:buFont typeface="Wingdings" panose="05000000000000000000" pitchFamily="2" charset="2"/>
              <a:buChar char="ü"/>
            </a:pPr>
            <a:r>
              <a:rPr lang="es-CO" sz="1400" dirty="0"/>
              <a:t>Fortalecimiento de organizaciones de pequeños productores y consolidación del trabajo comunitario. </a:t>
            </a:r>
            <a:endParaRPr lang="es-CO" sz="1400" dirty="0" smtClean="0"/>
          </a:p>
          <a:p>
            <a:pPr marL="285750" lvl="0" indent="-285750">
              <a:buFont typeface="Wingdings" panose="05000000000000000000" pitchFamily="2" charset="2"/>
              <a:buChar char="ü"/>
            </a:pPr>
            <a:r>
              <a:rPr lang="es-CO" sz="1400" dirty="0"/>
              <a:t>Implementación de la estrategia de recuperación nutricional ambulatoria en comunidades indígenas rurales dispersas</a:t>
            </a:r>
            <a:r>
              <a:rPr lang="es-CO" sz="1400" dirty="0" smtClean="0"/>
              <a:t>.</a:t>
            </a:r>
            <a:endParaRPr lang="es-CO" sz="1400" dirty="0"/>
          </a:p>
          <a:p>
            <a:pPr marL="285750" lvl="0" indent="-285750">
              <a:buFont typeface="Wingdings" panose="05000000000000000000" pitchFamily="2" charset="2"/>
              <a:buChar char="ü"/>
            </a:pPr>
            <a:r>
              <a:rPr lang="es-CO" sz="1400" dirty="0"/>
              <a:t>Evaluación de impacto del Programa</a:t>
            </a:r>
            <a:r>
              <a:rPr lang="es-CO" sz="1400" dirty="0" smtClean="0"/>
              <a:t>.</a:t>
            </a:r>
            <a:endParaRPr lang="es-CO" sz="1400" dirty="0"/>
          </a:p>
          <a:p>
            <a:pPr marL="285750" lvl="0" indent="-285750">
              <a:buFont typeface="Wingdings" panose="05000000000000000000" pitchFamily="2" charset="2"/>
              <a:buChar char="ü"/>
            </a:pPr>
            <a:r>
              <a:rPr lang="es-CO" sz="1400" dirty="0"/>
              <a:t>Diagnóstico del estado nutricional de los niños, niñas y escolares y adolescentes del Departamento de Antioquia, con representatividad municipal. </a:t>
            </a:r>
          </a:p>
          <a:p>
            <a:pPr marL="285750" lvl="0" indent="-285750">
              <a:buFont typeface="Wingdings" panose="05000000000000000000" pitchFamily="2" charset="2"/>
              <a:buChar char="ü"/>
            </a:pPr>
            <a:r>
              <a:rPr lang="es-CO" sz="1400" dirty="0"/>
              <a:t>Descentralización del Programa de Alimentación Escolar en el 45% de los municipios no certificados en educación (53 municipios). </a:t>
            </a:r>
          </a:p>
          <a:p>
            <a:pPr marL="285750" lvl="0" indent="-285750">
              <a:buFont typeface="Wingdings" panose="05000000000000000000" pitchFamily="2" charset="2"/>
              <a:buChar char="ü"/>
            </a:pPr>
            <a:r>
              <a:rPr lang="es-CO" sz="1400" dirty="0"/>
              <a:t>Implementación del Sistema Departamental de Vigilancia Alimentaria y Nutricional</a:t>
            </a:r>
            <a:r>
              <a:rPr lang="es-CO" sz="1400" dirty="0" smtClean="0"/>
              <a:t>.</a:t>
            </a:r>
            <a:endParaRPr lang="es-CO" sz="1400" dirty="0"/>
          </a:p>
          <a:p>
            <a:pPr marL="285750" lvl="0" indent="-285750">
              <a:buFont typeface="Wingdings" panose="05000000000000000000" pitchFamily="2" charset="2"/>
              <a:buChar char="ü"/>
            </a:pPr>
            <a:endParaRPr lang="es-CO" sz="1400" dirty="0"/>
          </a:p>
        </p:txBody>
      </p:sp>
    </p:spTree>
    <p:extLst>
      <p:ext uri="{BB962C8B-B14F-4D97-AF65-F5344CB8AC3E}">
        <p14:creationId xmlns:p14="http://schemas.microsoft.com/office/powerpoint/2010/main" val="3518439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a:solidFill>
                  <a:srgbClr val="00B050"/>
                </a:solidFill>
              </a:rPr>
              <a:t>Principales Logros </a:t>
            </a:r>
          </a:p>
        </p:txBody>
      </p:sp>
      <p:sp>
        <p:nvSpPr>
          <p:cNvPr id="3" name="Rectángulo 2"/>
          <p:cNvSpPr/>
          <p:nvPr/>
        </p:nvSpPr>
        <p:spPr>
          <a:xfrm>
            <a:off x="203100" y="1473075"/>
            <a:ext cx="8737800" cy="3539430"/>
          </a:xfrm>
          <a:prstGeom prst="rect">
            <a:avLst/>
          </a:prstGeom>
        </p:spPr>
        <p:txBody>
          <a:bodyPr wrap="square">
            <a:spAutoFit/>
          </a:bodyPr>
          <a:lstStyle/>
          <a:p>
            <a:pPr marL="285750" lvl="0" indent="-285750">
              <a:buFont typeface="Wingdings" panose="05000000000000000000" pitchFamily="2" charset="2"/>
              <a:buChar char="ü"/>
            </a:pPr>
            <a:r>
              <a:rPr lang="es-CO" sz="1400" dirty="0"/>
              <a:t>Construcción e implementación de un modelo pedagógico transversal para el programa. </a:t>
            </a:r>
          </a:p>
          <a:p>
            <a:pPr marL="285750" lvl="0" indent="-285750">
              <a:buFont typeface="Wingdings" panose="05000000000000000000" pitchFamily="2" charset="2"/>
              <a:buChar char="ü"/>
            </a:pPr>
            <a:r>
              <a:rPr lang="es-CO" sz="1400" dirty="0"/>
              <a:t>Elaboración y consolidación de los lineamientos técnicos para los diferentes proyectos.</a:t>
            </a:r>
          </a:p>
          <a:p>
            <a:pPr marL="285750" lvl="0" indent="-285750">
              <a:buFont typeface="Wingdings" panose="05000000000000000000" pitchFamily="2" charset="2"/>
              <a:buChar char="ü"/>
            </a:pPr>
            <a:r>
              <a:rPr lang="es-CO" sz="1400" dirty="0"/>
              <a:t>Actualización de guías y manuales (Huertas – CRN – PAE,  Maná infantil y Proyectos Pedagógicos). </a:t>
            </a:r>
          </a:p>
          <a:p>
            <a:pPr marL="285750" indent="-285750">
              <a:buFont typeface="Wingdings" panose="05000000000000000000" pitchFamily="2" charset="2"/>
              <a:buChar char="ü"/>
            </a:pPr>
            <a:r>
              <a:rPr lang="es-CO" sz="1400" dirty="0"/>
              <a:t>Dotación de herramientas tecnológicas a administraciones municipales y centros de recuperación nutricional</a:t>
            </a:r>
          </a:p>
          <a:p>
            <a:pPr marL="285750" indent="-285750">
              <a:buFont typeface="Wingdings" panose="05000000000000000000" pitchFamily="2" charset="2"/>
              <a:buChar char="ü"/>
            </a:pPr>
            <a:endParaRPr lang="es-CO" sz="1400" dirty="0"/>
          </a:p>
          <a:p>
            <a:pPr marL="285750" lvl="0" indent="-285750">
              <a:buFont typeface="Wingdings" panose="05000000000000000000" pitchFamily="2" charset="2"/>
              <a:buChar char="ü"/>
            </a:pPr>
            <a:r>
              <a:rPr lang="es-CO" sz="1400" dirty="0" smtClean="0"/>
              <a:t>Fortalecimiento </a:t>
            </a:r>
            <a:r>
              <a:rPr lang="es-CO" sz="1400" dirty="0"/>
              <a:t>institucional y comunitario, a través de procesos de asesoría y asistencia técnica, acompañamiento y capacitación y fortalecimiento de la participación social y los procesos de veeduría  ciudadana.  </a:t>
            </a:r>
          </a:p>
          <a:p>
            <a:pPr marL="285750" lvl="0" indent="-285750">
              <a:buFont typeface="Wingdings" panose="05000000000000000000" pitchFamily="2" charset="2"/>
              <a:buChar char="ü"/>
            </a:pPr>
            <a:r>
              <a:rPr lang="es-CO" sz="1400" dirty="0"/>
              <a:t>Diseño e implementación de herramientas de captura y análisis de </a:t>
            </a:r>
            <a:r>
              <a:rPr lang="es-CO" sz="1400" dirty="0" smtClean="0"/>
              <a:t>información</a:t>
            </a:r>
            <a:r>
              <a:rPr lang="es-CO" sz="1400" dirty="0"/>
              <a:t> </a:t>
            </a:r>
          </a:p>
          <a:p>
            <a:pPr marL="285750" lvl="0" indent="-285750">
              <a:buFont typeface="Wingdings" panose="05000000000000000000" pitchFamily="2" charset="2"/>
              <a:buChar char="ü"/>
            </a:pPr>
            <a:r>
              <a:rPr lang="es-CO" sz="1400" dirty="0"/>
              <a:t>Diseño e implementación de indicadores de monitoreo y gestión</a:t>
            </a:r>
            <a:r>
              <a:rPr lang="es-CO" sz="1400" dirty="0" smtClean="0"/>
              <a:t>.</a:t>
            </a:r>
            <a:r>
              <a:rPr lang="es-CO" sz="1400" dirty="0"/>
              <a:t> </a:t>
            </a:r>
          </a:p>
          <a:p>
            <a:pPr marL="285750" lvl="0" indent="-285750">
              <a:buFont typeface="Wingdings" panose="05000000000000000000" pitchFamily="2" charset="2"/>
              <a:buChar char="ü"/>
            </a:pPr>
            <a:r>
              <a:rPr lang="es-CO" sz="1400" dirty="0"/>
              <a:t>Fortalecimiento de la corresponsabilidad de las administraciones municipales y mejoramiento en el empaque del producto para el almacenamiento y entrega a los participantes en la estrategia MANÁ INFANTIL. </a:t>
            </a:r>
            <a:endParaRPr lang="es-CO" sz="1400" dirty="0" smtClean="0"/>
          </a:p>
          <a:p>
            <a:pPr marL="285750" lvl="0" indent="-285750">
              <a:buFont typeface="Wingdings" panose="05000000000000000000" pitchFamily="2" charset="2"/>
              <a:buChar char="ü"/>
            </a:pPr>
            <a:r>
              <a:rPr lang="es-CO" sz="1400" dirty="0"/>
              <a:t>Diseño e implementación de la estrategia de recuperación nutricional ambulatoria con enfoque diferencial para las comunidades indígenas de los municipios de Vigía del Fuerte, Murindó y Frontino e implementación de la estrategia de recuperación nutricional ambulatoria (convencional) para niños y niñas menores de 5 años con riesgo de desnutrición</a:t>
            </a:r>
            <a:r>
              <a:rPr lang="es-CO" sz="1400" dirty="0" smtClean="0"/>
              <a:t>.</a:t>
            </a:r>
            <a:r>
              <a:rPr lang="es-CO" sz="1400" dirty="0"/>
              <a:t> </a:t>
            </a:r>
          </a:p>
        </p:txBody>
      </p:sp>
    </p:spTree>
    <p:extLst>
      <p:ext uri="{BB962C8B-B14F-4D97-AF65-F5344CB8AC3E}">
        <p14:creationId xmlns:p14="http://schemas.microsoft.com/office/powerpoint/2010/main" val="1105617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a:solidFill>
                  <a:srgbClr val="00B050"/>
                </a:solidFill>
              </a:rPr>
              <a:t>Principales Logros </a:t>
            </a:r>
          </a:p>
        </p:txBody>
      </p:sp>
      <p:sp>
        <p:nvSpPr>
          <p:cNvPr id="3" name="Rectángulo 2"/>
          <p:cNvSpPr/>
          <p:nvPr/>
        </p:nvSpPr>
        <p:spPr>
          <a:xfrm>
            <a:off x="203100" y="1337359"/>
            <a:ext cx="8737800" cy="4185761"/>
          </a:xfrm>
          <a:prstGeom prst="rect">
            <a:avLst/>
          </a:prstGeom>
        </p:spPr>
        <p:txBody>
          <a:bodyPr wrap="square">
            <a:spAutoFit/>
          </a:bodyPr>
          <a:lstStyle/>
          <a:p>
            <a:pPr marL="285750" lvl="0" indent="-285750">
              <a:buFont typeface="Wingdings" panose="05000000000000000000" pitchFamily="2" charset="2"/>
              <a:buChar char="ü"/>
            </a:pPr>
            <a:endParaRPr lang="es-CO" sz="1400" dirty="0" smtClean="0"/>
          </a:p>
          <a:p>
            <a:pPr marL="285750" lvl="0" indent="-285750">
              <a:buFont typeface="Wingdings" panose="05000000000000000000" pitchFamily="2" charset="2"/>
              <a:buChar char="ü"/>
            </a:pPr>
            <a:r>
              <a:rPr lang="es-CO" sz="1400" dirty="0"/>
              <a:t>Adecuación de 8 tambos en comunidades indígenas para la recuperación nutricional  ambulatoria de niños y niñas menores de 5 años. </a:t>
            </a:r>
          </a:p>
          <a:p>
            <a:pPr marL="285750" lvl="0" indent="-285750">
              <a:buFont typeface="Wingdings" panose="05000000000000000000" pitchFamily="2" charset="2"/>
              <a:buChar char="ü"/>
            </a:pPr>
            <a:r>
              <a:rPr lang="es-CO" sz="1400" dirty="0"/>
              <a:t>Dignificación de los espacios físicos de los restaurantes escolares. </a:t>
            </a:r>
          </a:p>
          <a:p>
            <a:pPr marL="285750" lvl="0" indent="-285750">
              <a:buFont typeface="Wingdings" panose="05000000000000000000" pitchFamily="2" charset="2"/>
              <a:buChar char="ü"/>
            </a:pPr>
            <a:r>
              <a:rPr lang="es-CO" sz="1400" dirty="0"/>
              <a:t>Cobertura del 100% de la población en básica primaria, sexto grado y población desplazada hasta 11 grado en el Programa de Alimentación Escolar. </a:t>
            </a:r>
          </a:p>
          <a:p>
            <a:pPr marL="285750" lvl="0" indent="-285750">
              <a:buFont typeface="Wingdings" panose="05000000000000000000" pitchFamily="2" charset="2"/>
              <a:buChar char="ü"/>
            </a:pPr>
            <a:r>
              <a:rPr lang="es-CO" sz="1400" dirty="0" smtClean="0"/>
              <a:t>Generación </a:t>
            </a:r>
            <a:r>
              <a:rPr lang="es-CO" sz="1400" dirty="0"/>
              <a:t>de espacios de intercambio y comercialización de excedentes de productos tanto de las huertas como de los emprendimientos, logrando fomentar en los municipios la consolidación de mercados campesinos y la consecución de acuerdos comerciales importantes con comerciantes locales, regionales e institucionales. </a:t>
            </a:r>
          </a:p>
          <a:p>
            <a:pPr marL="285750" lvl="0" indent="-285750">
              <a:buFont typeface="Wingdings" panose="05000000000000000000" pitchFamily="2" charset="2"/>
              <a:buChar char="ü"/>
            </a:pPr>
            <a:r>
              <a:rPr lang="es-CO" sz="1400" dirty="0"/>
              <a:t>Inserción de la temática de la Seguridad Alimentaria incluida en la planeación local a través de un ejercicio prospectivo y la elaboración de diagnósticos contextualizados para cada territorio en 121 municipios.  </a:t>
            </a:r>
          </a:p>
          <a:p>
            <a:pPr marL="285750" lvl="0" indent="-285750">
              <a:buFont typeface="Wingdings" panose="05000000000000000000" pitchFamily="2" charset="2"/>
              <a:buChar char="ü"/>
            </a:pPr>
            <a:r>
              <a:rPr lang="es-CO" sz="1400" dirty="0"/>
              <a:t>Posicionamiento en las agendas públicas locales el tema SAN a través de la actualización de la política de Seguridad Alimentaria y Nutricional en coherencia con el CONPES 113 de 2008 y el Plan Nacional de SAN (2012). </a:t>
            </a:r>
            <a:endParaRPr lang="es-CO" sz="1400" dirty="0" smtClean="0"/>
          </a:p>
          <a:p>
            <a:pPr marL="285750" lvl="0" indent="-285750">
              <a:buFont typeface="Wingdings" panose="05000000000000000000" pitchFamily="2" charset="2"/>
              <a:buChar char="ü"/>
            </a:pPr>
            <a:r>
              <a:rPr lang="es-CO" sz="1400" dirty="0" smtClean="0"/>
              <a:t>Comunidades </a:t>
            </a:r>
            <a:r>
              <a:rPr lang="es-CO" sz="1400" dirty="0"/>
              <a:t>educativas y espacios de participación local (mesas de SAN y comités veedores) fortalecidos en su gestión y en sus procesos pedagógicos a través de la propuesta educativa implementada por este Gobierno para el programa (124 municipios y 1240 Establecimientos educativos. </a:t>
            </a:r>
          </a:p>
          <a:p>
            <a:pPr marL="285750" lvl="0" indent="-285750">
              <a:buFont typeface="Wingdings" panose="05000000000000000000" pitchFamily="2" charset="2"/>
              <a:buChar char="ü"/>
            </a:pPr>
            <a:r>
              <a:rPr lang="es-CO" sz="1400" dirty="0"/>
              <a:t>Movilización y procesos educativos con enfoque en SAN que han contribuido a la transformación en el territorio.  </a:t>
            </a:r>
          </a:p>
          <a:p>
            <a:pPr marL="285750" lvl="0" indent="-285750">
              <a:buFont typeface="Wingdings" panose="05000000000000000000" pitchFamily="2" charset="2"/>
              <a:buChar char="ü"/>
            </a:pPr>
            <a:r>
              <a:rPr lang="es-CO" sz="1400" dirty="0"/>
              <a:t>La mesa departamental de SAN fortalecida como escenario para el reconocimiento de procesos comprometidos con la SAN; el diálogo e intercambio de saberes y la gestión del conocimiento. </a:t>
            </a:r>
            <a:endParaRPr lang="es-CO" sz="1600" dirty="0"/>
          </a:p>
        </p:txBody>
      </p:sp>
    </p:spTree>
    <p:extLst>
      <p:ext uri="{BB962C8B-B14F-4D97-AF65-F5344CB8AC3E}">
        <p14:creationId xmlns:p14="http://schemas.microsoft.com/office/powerpoint/2010/main" val="2418893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smtClean="0">
                <a:solidFill>
                  <a:srgbClr val="00B050"/>
                </a:solidFill>
              </a:rPr>
              <a:t> Retos, lo que viene… </a:t>
            </a:r>
            <a:endParaRPr lang="es-ES" sz="3200" b="1" dirty="0">
              <a:solidFill>
                <a:srgbClr val="00B050"/>
              </a:solidFill>
            </a:endParaRPr>
          </a:p>
        </p:txBody>
      </p:sp>
      <p:sp>
        <p:nvSpPr>
          <p:cNvPr id="3" name="Rectángulo 2"/>
          <p:cNvSpPr/>
          <p:nvPr/>
        </p:nvSpPr>
        <p:spPr>
          <a:xfrm>
            <a:off x="198382" y="825375"/>
            <a:ext cx="8737800" cy="1292662"/>
          </a:xfrm>
          <a:prstGeom prst="rect">
            <a:avLst/>
          </a:prstGeom>
        </p:spPr>
        <p:txBody>
          <a:bodyPr wrap="square">
            <a:spAutoFit/>
          </a:bodyPr>
          <a:lstStyle/>
          <a:p>
            <a:pPr marL="285750" lvl="0" indent="-285750" algn="just">
              <a:buFont typeface="Wingdings" panose="05000000000000000000" pitchFamily="2" charset="2"/>
              <a:buChar char="ü"/>
            </a:pPr>
            <a:endParaRPr lang="es-CO" sz="1400" dirty="0"/>
          </a:p>
          <a:p>
            <a:pPr algn="just"/>
            <a:endParaRPr lang="es-CO" sz="1600" dirty="0"/>
          </a:p>
          <a:p>
            <a:pPr marL="285750" indent="-285750" algn="just">
              <a:buFont typeface="Wingdings" panose="05000000000000000000" pitchFamily="2" charset="2"/>
              <a:buChar char="ü"/>
            </a:pPr>
            <a:endParaRPr lang="es-CO" sz="1600" dirty="0"/>
          </a:p>
          <a:p>
            <a:pPr algn="just"/>
            <a:endParaRPr lang="es-CO" sz="1600" dirty="0"/>
          </a:p>
          <a:p>
            <a:pPr marL="285750" indent="-285750" algn="just">
              <a:buFont typeface="Arial" panose="020B0604020202020204" pitchFamily="34" charset="0"/>
              <a:buChar char="•"/>
            </a:pPr>
            <a:endParaRPr lang="es-ES" sz="1600" dirty="0">
              <a:solidFill>
                <a:prstClr val="black"/>
              </a:solidFill>
            </a:endParaRPr>
          </a:p>
        </p:txBody>
      </p:sp>
      <p:sp>
        <p:nvSpPr>
          <p:cNvPr id="2" name="1 Rectángulo"/>
          <p:cNvSpPr/>
          <p:nvPr/>
        </p:nvSpPr>
        <p:spPr>
          <a:xfrm>
            <a:off x="363681" y="889844"/>
            <a:ext cx="7867737" cy="5816977"/>
          </a:xfrm>
          <a:prstGeom prst="rect">
            <a:avLst/>
          </a:prstGeom>
        </p:spPr>
        <p:txBody>
          <a:bodyPr wrap="square">
            <a:spAutoFit/>
          </a:bodyPr>
          <a:lstStyle/>
          <a:p>
            <a:pPr marL="342900" lvl="0" indent="-342900" algn="just">
              <a:spcAft>
                <a:spcPts val="0"/>
              </a:spcAft>
              <a:buFont typeface="Wingdings"/>
              <a:buChar char=""/>
            </a:pPr>
            <a:r>
              <a:rPr lang="es-CO" sz="1400" dirty="0">
                <a:ea typeface="Times New Roman"/>
                <a:cs typeface="Arial"/>
              </a:rPr>
              <a:t>Mantener los niveles de cobertura y focalización.</a:t>
            </a:r>
            <a:endParaRPr lang="es-CO" sz="1400" dirty="0">
              <a:latin typeface="Times New Roman"/>
              <a:ea typeface="Times New Roman"/>
            </a:endParaRPr>
          </a:p>
          <a:p>
            <a:pPr marL="342900" lvl="0" indent="-342900" algn="just">
              <a:spcAft>
                <a:spcPts val="0"/>
              </a:spcAft>
              <a:buFont typeface="Wingdings"/>
              <a:buChar char=""/>
            </a:pPr>
            <a:r>
              <a:rPr lang="es-CO" sz="1400" dirty="0">
                <a:ea typeface="Times New Roman"/>
                <a:cs typeface="Arial"/>
              </a:rPr>
              <a:t>Mejorar la infraestructura y gestión de los programas de complementación alimentaria.</a:t>
            </a:r>
            <a:endParaRPr lang="es-CO" sz="1400" dirty="0">
              <a:latin typeface="Times New Roman"/>
              <a:ea typeface="Times New Roman"/>
            </a:endParaRPr>
          </a:p>
          <a:p>
            <a:pPr marL="342900" lvl="0" indent="-342900" algn="just">
              <a:spcAft>
                <a:spcPts val="0"/>
              </a:spcAft>
              <a:buFont typeface="Wingdings"/>
              <a:buChar char=""/>
            </a:pPr>
            <a:r>
              <a:rPr lang="es-CO" sz="1400" dirty="0">
                <a:ea typeface="Times New Roman"/>
                <a:cs typeface="Arial"/>
              </a:rPr>
              <a:t>Establecer una estrategia que permita contribuir a la disminución del sobrepeso y la obesidad en niños, niñas y adolescentes.</a:t>
            </a:r>
            <a:endParaRPr lang="es-CO" sz="1400" dirty="0">
              <a:latin typeface="Times New Roman"/>
              <a:ea typeface="Times New Roman"/>
            </a:endParaRPr>
          </a:p>
          <a:p>
            <a:pPr marL="342900" lvl="0" indent="-342900" algn="just">
              <a:spcAft>
                <a:spcPts val="0"/>
              </a:spcAft>
              <a:buFont typeface="Wingdings"/>
              <a:buChar char=""/>
            </a:pPr>
            <a:r>
              <a:rPr lang="es-CO" sz="1400" dirty="0">
                <a:ea typeface="Times New Roman"/>
                <a:cs typeface="Arial"/>
              </a:rPr>
              <a:t>Adecuación de los lineamientos técnicos para alcanzar la cobertura universal</a:t>
            </a:r>
            <a:endParaRPr lang="es-CO" sz="1400" dirty="0">
              <a:latin typeface="Times New Roman"/>
              <a:ea typeface="Times New Roman"/>
            </a:endParaRPr>
          </a:p>
          <a:p>
            <a:pPr marL="342900" lvl="0" indent="-342900" algn="just">
              <a:spcAft>
                <a:spcPts val="0"/>
              </a:spcAft>
              <a:buFont typeface="Wingdings"/>
              <a:buChar char=""/>
            </a:pPr>
            <a:r>
              <a:rPr lang="es-CO" sz="1400" dirty="0">
                <a:ea typeface="Times New Roman"/>
                <a:cs typeface="Arial"/>
              </a:rPr>
              <a:t>Desarrollo de un complemento alimentario según grupos de edad: 6 a 24 meses y 25 a 72 meses.</a:t>
            </a:r>
            <a:endParaRPr lang="es-CO" sz="1400" dirty="0">
              <a:latin typeface="Times New Roman"/>
              <a:ea typeface="Times New Roman"/>
            </a:endParaRPr>
          </a:p>
          <a:p>
            <a:pPr marL="342900" lvl="0" indent="-342900" algn="just">
              <a:spcAft>
                <a:spcPts val="0"/>
              </a:spcAft>
              <a:buFont typeface="Wingdings"/>
              <a:buChar char=""/>
            </a:pPr>
            <a:r>
              <a:rPr lang="es-CO" sz="1400" dirty="0">
                <a:ea typeface="Times New Roman"/>
                <a:cs typeface="Arial"/>
              </a:rPr>
              <a:t>Emprender estrategias de focalización para mejorar el ingreso a la estrategia de los niños y niñas entre 6 y 24 meses.</a:t>
            </a:r>
            <a:endParaRPr lang="es-CO" sz="1400" dirty="0">
              <a:latin typeface="Times New Roman"/>
              <a:ea typeface="Times New Roman"/>
            </a:endParaRPr>
          </a:p>
          <a:p>
            <a:pPr marL="342900" lvl="0" indent="-342900" algn="just">
              <a:spcAft>
                <a:spcPts val="0"/>
              </a:spcAft>
              <a:buFont typeface="Wingdings"/>
              <a:buChar char=""/>
            </a:pPr>
            <a:r>
              <a:rPr lang="es-CO" sz="1400" dirty="0">
                <a:ea typeface="Times New Roman"/>
                <a:cs typeface="Arial"/>
              </a:rPr>
              <a:t>Fortalecer la permanencia de los niños y niñas entre 6 a 24 meses en la </a:t>
            </a:r>
            <a:r>
              <a:rPr lang="es-CO" sz="1400" dirty="0" smtClean="0">
                <a:ea typeface="Times New Roman"/>
                <a:cs typeface="Arial"/>
              </a:rPr>
              <a:t>estrategia</a:t>
            </a:r>
            <a:endParaRPr lang="es-CO" dirty="0">
              <a:ea typeface="Times New Roman"/>
              <a:cs typeface="Arial"/>
            </a:endParaRPr>
          </a:p>
          <a:p>
            <a:pPr marL="285750" lvl="0" indent="-285750" algn="just">
              <a:buFont typeface="Wingdings" panose="05000000000000000000" pitchFamily="2" charset="2"/>
              <a:buChar char="ü"/>
            </a:pPr>
            <a:r>
              <a:rPr lang="es-CO" sz="1400" dirty="0"/>
              <a:t>Afianzar la estrategia de sostenibilidad de los sistemas productivos implementados (huertas familiares y emprendimientos de agricultura familiar), a través de procesos de seguimiento y acompañamiento de mayor frecuencia durante todos los ciclos productivos.</a:t>
            </a:r>
          </a:p>
          <a:p>
            <a:pPr marL="285750" lvl="0" indent="-285750" algn="just">
              <a:buFont typeface="Wingdings" panose="05000000000000000000" pitchFamily="2" charset="2"/>
              <a:buChar char="ü"/>
            </a:pPr>
            <a:r>
              <a:rPr lang="es-CO" sz="1400" dirty="0"/>
              <a:t>Implementar los proyectos formulados en el modelo de Plan de Abastecimiento, que permitan desarrollar los circuitos de proximidad y lograr la inserción de los pequeños productores de agricultura familiar en el abastecimiento local.</a:t>
            </a:r>
          </a:p>
          <a:p>
            <a:pPr marL="285750" lvl="0" indent="-285750" algn="just">
              <a:buFont typeface="Wingdings" panose="05000000000000000000" pitchFamily="2" charset="2"/>
              <a:buChar char="ü"/>
            </a:pPr>
            <a:r>
              <a:rPr lang="es-CO" sz="1400" dirty="0"/>
              <a:t>Darle continuidad al manejo de la información y de los indicadores, a través de un sistema de monitoreo que continúe involucrando las Tecnologías de la Información y las comunicaciones TIC </a:t>
            </a:r>
          </a:p>
          <a:p>
            <a:pPr marL="285750" lvl="0" indent="-285750" algn="just">
              <a:buFont typeface="Wingdings" panose="05000000000000000000" pitchFamily="2" charset="2"/>
              <a:buChar char="ü"/>
            </a:pPr>
            <a:r>
              <a:rPr lang="es-CO" sz="1400" dirty="0"/>
              <a:t>Continuar con el acompañamiento y fortalecimiento de las organizaciones de pequeños productores de agricultura familiar, con el fin de consolidar su inserción en los mercados institucionales</a:t>
            </a:r>
            <a:r>
              <a:rPr lang="es-CO" sz="1400" dirty="0" smtClean="0"/>
              <a:t>.</a:t>
            </a:r>
          </a:p>
          <a:p>
            <a:pPr marL="285750" lvl="0" indent="-285750">
              <a:buFont typeface="Wingdings" panose="05000000000000000000" pitchFamily="2" charset="2"/>
              <a:buChar char="ü"/>
            </a:pPr>
            <a:r>
              <a:rPr lang="es-CO" sz="1400" dirty="0"/>
              <a:t>Fortalecer la articulación con el sistema nacional de bienestar familiar en el tema de protección de niños y niñas atendido en la estrategia de recuperación nutricional.</a:t>
            </a:r>
          </a:p>
          <a:p>
            <a:pPr marL="285750" lvl="0" indent="-285750">
              <a:buFont typeface="Wingdings" panose="05000000000000000000" pitchFamily="2" charset="2"/>
              <a:buChar char="ü"/>
            </a:pPr>
            <a:r>
              <a:rPr lang="es-CO" sz="1400" dirty="0"/>
              <a:t>Fortalecer la fase de recuperación Nutricional ambulatoria</a:t>
            </a:r>
          </a:p>
          <a:p>
            <a:pPr marL="285750" lvl="0" indent="-285750">
              <a:buFont typeface="Wingdings" panose="05000000000000000000" pitchFamily="2" charset="2"/>
              <a:buChar char="ü"/>
            </a:pPr>
            <a:r>
              <a:rPr lang="es-CO" sz="1400" dirty="0"/>
              <a:t>Garantizar la implementación de la guía de atención para la recuperación nutricional</a:t>
            </a:r>
          </a:p>
          <a:p>
            <a:r>
              <a:rPr lang="es-CO" sz="1400" b="1" dirty="0"/>
              <a:t> </a:t>
            </a:r>
            <a:endParaRPr lang="es-CO" sz="1400" dirty="0"/>
          </a:p>
          <a:p>
            <a:pPr marL="285750" lvl="0" indent="-285750" algn="just">
              <a:buFont typeface="Wingdings" panose="05000000000000000000" pitchFamily="2" charset="2"/>
              <a:buChar char="ü"/>
            </a:pPr>
            <a:endParaRPr lang="es-CO" sz="1400" dirty="0"/>
          </a:p>
          <a:p>
            <a:pPr marL="342900" lvl="0" indent="-342900" algn="just">
              <a:spcAft>
                <a:spcPts val="0"/>
              </a:spcAft>
              <a:buFont typeface="Wingdings"/>
              <a:buChar char=""/>
            </a:pPr>
            <a:endParaRPr lang="es-CO" dirty="0" smtClean="0">
              <a:ea typeface="Times New Roman"/>
              <a:cs typeface="Arial"/>
            </a:endParaRPr>
          </a:p>
        </p:txBody>
      </p:sp>
    </p:spTree>
    <p:extLst>
      <p:ext uri="{BB962C8B-B14F-4D97-AF65-F5344CB8AC3E}">
        <p14:creationId xmlns:p14="http://schemas.microsoft.com/office/powerpoint/2010/main" val="12394271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smtClean="0">
                <a:solidFill>
                  <a:srgbClr val="00B050"/>
                </a:solidFill>
              </a:rPr>
              <a:t> Retos, lo que viene… </a:t>
            </a:r>
            <a:endParaRPr lang="es-ES" sz="3200" b="1" dirty="0">
              <a:solidFill>
                <a:srgbClr val="00B050"/>
              </a:solidFill>
            </a:endParaRPr>
          </a:p>
        </p:txBody>
      </p:sp>
      <p:sp>
        <p:nvSpPr>
          <p:cNvPr id="3" name="Rectángulo 2"/>
          <p:cNvSpPr/>
          <p:nvPr/>
        </p:nvSpPr>
        <p:spPr>
          <a:xfrm>
            <a:off x="198382" y="825375"/>
            <a:ext cx="8737800" cy="1292662"/>
          </a:xfrm>
          <a:prstGeom prst="rect">
            <a:avLst/>
          </a:prstGeom>
        </p:spPr>
        <p:txBody>
          <a:bodyPr wrap="square">
            <a:spAutoFit/>
          </a:bodyPr>
          <a:lstStyle/>
          <a:p>
            <a:pPr marL="285750" lvl="0" indent="-285750" algn="just">
              <a:buFont typeface="Wingdings" panose="05000000000000000000" pitchFamily="2" charset="2"/>
              <a:buChar char="ü"/>
            </a:pPr>
            <a:endParaRPr lang="es-CO" sz="1400" dirty="0"/>
          </a:p>
          <a:p>
            <a:pPr algn="just"/>
            <a:endParaRPr lang="es-CO" sz="1600" dirty="0"/>
          </a:p>
          <a:p>
            <a:pPr marL="285750" indent="-285750" algn="just">
              <a:buFont typeface="Wingdings" panose="05000000000000000000" pitchFamily="2" charset="2"/>
              <a:buChar char="ü"/>
            </a:pPr>
            <a:endParaRPr lang="es-CO" sz="1600" dirty="0"/>
          </a:p>
          <a:p>
            <a:pPr algn="just"/>
            <a:endParaRPr lang="es-CO" sz="1600" dirty="0"/>
          </a:p>
          <a:p>
            <a:pPr marL="285750" indent="-285750" algn="just">
              <a:buFont typeface="Arial" panose="020B0604020202020204" pitchFamily="34" charset="0"/>
              <a:buChar char="•"/>
            </a:pPr>
            <a:endParaRPr lang="es-ES" sz="1600" dirty="0">
              <a:solidFill>
                <a:prstClr val="black"/>
              </a:solidFill>
            </a:endParaRPr>
          </a:p>
        </p:txBody>
      </p:sp>
      <p:sp>
        <p:nvSpPr>
          <p:cNvPr id="2" name="1 Rectángulo"/>
          <p:cNvSpPr/>
          <p:nvPr/>
        </p:nvSpPr>
        <p:spPr>
          <a:xfrm>
            <a:off x="363681" y="889844"/>
            <a:ext cx="8425631" cy="5970865"/>
          </a:xfrm>
          <a:prstGeom prst="rect">
            <a:avLst/>
          </a:prstGeom>
        </p:spPr>
        <p:txBody>
          <a:bodyPr wrap="square">
            <a:spAutoFit/>
          </a:bodyPr>
          <a:lstStyle/>
          <a:p>
            <a:pPr marL="285750" lvl="0" indent="-285750">
              <a:buFont typeface="Wingdings" panose="05000000000000000000" pitchFamily="2" charset="2"/>
              <a:buChar char="ü"/>
            </a:pPr>
            <a:r>
              <a:rPr lang="es-CO" sz="1400" dirty="0"/>
              <a:t>Construcción del modelo de atención a la población indígena con enfoque diferencial en la recuperación nutricional.</a:t>
            </a:r>
          </a:p>
          <a:p>
            <a:pPr marL="285750" lvl="0" indent="-285750">
              <a:buFont typeface="Wingdings" panose="05000000000000000000" pitchFamily="2" charset="2"/>
              <a:buChar char="ü"/>
            </a:pPr>
            <a:r>
              <a:rPr lang="es-CO" sz="1400" dirty="0"/>
              <a:t>Convertir la capacidad física instala en las comunidades indígenas en centros de atención y formación de las sub-zonas.</a:t>
            </a:r>
          </a:p>
          <a:p>
            <a:pPr marL="285750" lvl="0" indent="-285750">
              <a:buFont typeface="Wingdings" panose="05000000000000000000" pitchFamily="2" charset="2"/>
              <a:buChar char="ü"/>
            </a:pPr>
            <a:r>
              <a:rPr lang="es-CO" sz="1400" dirty="0"/>
              <a:t>Fortalecer las competencias y habilidades de agentes indígenas y sus comunidades.</a:t>
            </a:r>
          </a:p>
          <a:p>
            <a:pPr marL="285750" lvl="0" indent="-285750">
              <a:buFont typeface="Wingdings" panose="05000000000000000000" pitchFamily="2" charset="2"/>
              <a:buChar char="ü"/>
            </a:pPr>
            <a:r>
              <a:rPr lang="es-CO" sz="1400" dirty="0"/>
              <a:t>Diseñar e implementar una estrategia para el acompañamiento de la madre gestante y lactante </a:t>
            </a:r>
          </a:p>
          <a:p>
            <a:pPr marL="285750" lvl="0" indent="-285750">
              <a:buFont typeface="Wingdings" panose="05000000000000000000" pitchFamily="2" charset="2"/>
              <a:buChar char="ü"/>
            </a:pPr>
            <a:r>
              <a:rPr lang="es-CO" sz="1400" dirty="0"/>
              <a:t>Trabajar con el Gobierno Nacional para resolver la problemática de las manipuladoras de alimentos</a:t>
            </a:r>
          </a:p>
          <a:p>
            <a:pPr marL="285750" lvl="0" indent="-285750">
              <a:buFont typeface="Wingdings" panose="05000000000000000000" pitchFamily="2" charset="2"/>
              <a:buChar char="ü"/>
            </a:pPr>
            <a:r>
              <a:rPr lang="es-CO" sz="1400" dirty="0"/>
              <a:t>Descentralizar el programa en un 100</a:t>
            </a:r>
            <a:r>
              <a:rPr lang="es-CO" sz="1400" dirty="0" smtClean="0"/>
              <a:t>%</a:t>
            </a:r>
          </a:p>
          <a:p>
            <a:pPr marL="285750" lvl="0" indent="-285750">
              <a:buFont typeface="Wingdings" panose="05000000000000000000" pitchFamily="2" charset="2"/>
              <a:buChar char="ü"/>
            </a:pPr>
            <a:r>
              <a:rPr lang="es-CO" sz="1400" dirty="0"/>
              <a:t>Vincular financieramente el sector privado </a:t>
            </a:r>
          </a:p>
          <a:p>
            <a:pPr marL="285750" lvl="0" indent="-285750">
              <a:buFont typeface="Wingdings" panose="05000000000000000000" pitchFamily="2" charset="2"/>
              <a:buChar char="ü"/>
            </a:pPr>
            <a:r>
              <a:rPr lang="es-CO" sz="1400" dirty="0"/>
              <a:t>Sistema Departamental de Vigilancia Alimentaria y Nutricional</a:t>
            </a:r>
          </a:p>
          <a:p>
            <a:pPr marL="285750" lvl="0" indent="-285750">
              <a:buFont typeface="Wingdings" panose="05000000000000000000" pitchFamily="2" charset="2"/>
              <a:buChar char="ü"/>
            </a:pPr>
            <a:r>
              <a:rPr lang="es-CO" sz="1400" dirty="0"/>
              <a:t>Darle continuidad al proceso de soporte y administración del sistema departamental de vigilancia alimentaria y nutricional</a:t>
            </a:r>
          </a:p>
          <a:p>
            <a:pPr marL="285750" lvl="0" indent="-285750">
              <a:buFont typeface="Wingdings" panose="05000000000000000000" pitchFamily="2" charset="2"/>
              <a:buChar char="ü"/>
            </a:pPr>
            <a:r>
              <a:rPr lang="es-CO" sz="1400" dirty="0"/>
              <a:t>Reglamentar la utilización del sistema para que las entidades de salud reporten de manera obligatoria la información del estado nutricional de menores de 18 años y mujeres gestantes</a:t>
            </a:r>
          </a:p>
          <a:p>
            <a:pPr marL="285750" lvl="0" indent="-285750">
              <a:buFont typeface="Wingdings" panose="05000000000000000000" pitchFamily="2" charset="2"/>
              <a:buChar char="ü"/>
            </a:pPr>
            <a:r>
              <a:rPr lang="es-CO" sz="1400" dirty="0"/>
              <a:t>Incluir la vigilancia nutricional del adulto joven y adulto mayor en el sistema de vigilancia alimentario y nutricional</a:t>
            </a:r>
          </a:p>
          <a:p>
            <a:pPr marL="285750" lvl="0" indent="-285750">
              <a:buFont typeface="Wingdings" panose="05000000000000000000" pitchFamily="2" charset="2"/>
              <a:buChar char="ü"/>
            </a:pPr>
            <a:r>
              <a:rPr lang="es-CO" sz="1400" dirty="0"/>
              <a:t>Generar de manera periódica el levantamiento de información alimentaria del hogar a través de una gran encuesta departamental </a:t>
            </a:r>
          </a:p>
          <a:p>
            <a:pPr marL="285750" lvl="0" indent="-285750">
              <a:buFont typeface="Wingdings" panose="05000000000000000000" pitchFamily="2" charset="2"/>
              <a:buChar char="ü"/>
            </a:pPr>
            <a:r>
              <a:rPr lang="es-CO" sz="1400" dirty="0"/>
              <a:t>Realizar un plan de capacitación y seguimiento para garantizar la calidad de los datos ingresados en el </a:t>
            </a:r>
            <a:r>
              <a:rPr lang="es-CO" sz="1400" dirty="0" smtClean="0"/>
              <a:t>sistema</a:t>
            </a:r>
          </a:p>
          <a:p>
            <a:pPr marL="285750" lvl="0" indent="-285750">
              <a:buFont typeface="Wingdings" panose="05000000000000000000" pitchFamily="2" charset="2"/>
              <a:buChar char="ü"/>
            </a:pPr>
            <a:r>
              <a:rPr lang="es-CO" sz="1400" dirty="0"/>
              <a:t>Incluir dentro de los comités de vigilancia epidemiológica departamentales y municipales, el análisis de la información generada por el sistema y las rutas de atención desplegadas a partir de la detección del riesgo</a:t>
            </a:r>
          </a:p>
          <a:p>
            <a:pPr marL="285750" lvl="0" indent="-285750">
              <a:buFont typeface="Wingdings" panose="05000000000000000000" pitchFamily="2" charset="2"/>
              <a:buChar char="ü"/>
            </a:pPr>
            <a:r>
              <a:rPr lang="es-CO" sz="1400" dirty="0" smtClean="0"/>
              <a:t>Acceder </a:t>
            </a:r>
            <a:r>
              <a:rPr lang="es-CO" sz="1400" dirty="0"/>
              <a:t>e ingresar información a través de diferentes dispositivos móviles que permitan consultar de manera remota los indicadores de gestión y de resultado del programa.</a:t>
            </a:r>
          </a:p>
          <a:p>
            <a:pPr marL="285750" lvl="0" indent="-285750">
              <a:buFont typeface="Wingdings" panose="05000000000000000000" pitchFamily="2" charset="2"/>
              <a:buChar char="ü"/>
            </a:pPr>
            <a:endParaRPr lang="es-CO" sz="1400" dirty="0"/>
          </a:p>
          <a:p>
            <a:pPr marL="285750" lvl="0" indent="-285750">
              <a:buFont typeface="Wingdings" panose="05000000000000000000" pitchFamily="2" charset="2"/>
              <a:buChar char="ü"/>
            </a:pPr>
            <a:endParaRPr lang="es-CO" sz="1400" dirty="0"/>
          </a:p>
          <a:p>
            <a:pPr lvl="0" algn="just"/>
            <a:endParaRPr lang="es-CO" sz="1400" dirty="0"/>
          </a:p>
          <a:p>
            <a:pPr marL="342900" lvl="0" indent="-342900" algn="just">
              <a:spcAft>
                <a:spcPts val="0"/>
              </a:spcAft>
              <a:buFont typeface="Wingdings"/>
              <a:buChar char=""/>
            </a:pPr>
            <a:endParaRPr lang="es-CO" dirty="0" smtClean="0">
              <a:ea typeface="Times New Roman"/>
              <a:cs typeface="Arial"/>
            </a:endParaRPr>
          </a:p>
        </p:txBody>
      </p:sp>
    </p:spTree>
    <p:extLst>
      <p:ext uri="{BB962C8B-B14F-4D97-AF65-F5344CB8AC3E}">
        <p14:creationId xmlns:p14="http://schemas.microsoft.com/office/powerpoint/2010/main" val="1020444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54322"/>
            <a:ext cx="9144000" cy="762771"/>
          </a:xfrm>
          <a:prstGeom prst="rect">
            <a:avLst/>
          </a:prstGeom>
          <a:ln>
            <a:solidFill>
              <a:schemeClr val="bg1"/>
            </a:solidFill>
          </a:ln>
        </p:spPr>
      </p:pic>
      <p:sp>
        <p:nvSpPr>
          <p:cNvPr id="10" name="9 Rectángulo"/>
          <p:cNvSpPr/>
          <p:nvPr/>
        </p:nvSpPr>
        <p:spPr>
          <a:xfrm>
            <a:off x="408753" y="1565353"/>
            <a:ext cx="8326493" cy="369332"/>
          </a:xfrm>
          <a:prstGeom prst="rect">
            <a:avLst/>
          </a:prstGeom>
        </p:spPr>
        <p:txBody>
          <a:bodyPr wrap="square">
            <a:spAutoFit/>
          </a:bodyPr>
          <a:lstStyle/>
          <a:p>
            <a:pPr algn="just"/>
            <a:r>
              <a:rPr lang="es-CO" b="1" dirty="0">
                <a:solidFill>
                  <a:prstClr val="black"/>
                </a:solidFill>
              </a:rPr>
              <a:t> </a:t>
            </a:r>
            <a:endParaRPr lang="es-CO" dirty="0">
              <a:solidFill>
                <a:prstClr val="black"/>
              </a:solidFill>
            </a:endParaRPr>
          </a:p>
        </p:txBody>
      </p:sp>
      <p:sp>
        <p:nvSpPr>
          <p:cNvPr id="2" name="1 CuadroTexto"/>
          <p:cNvSpPr txBox="1"/>
          <p:nvPr/>
        </p:nvSpPr>
        <p:spPr>
          <a:xfrm>
            <a:off x="1527463" y="75305"/>
            <a:ext cx="5457713" cy="584775"/>
          </a:xfrm>
          <a:prstGeom prst="rect">
            <a:avLst/>
          </a:prstGeom>
          <a:noFill/>
        </p:spPr>
        <p:txBody>
          <a:bodyPr wrap="none" rtlCol="0">
            <a:spAutoFit/>
          </a:bodyPr>
          <a:lstStyle/>
          <a:p>
            <a:r>
              <a:rPr lang="es-CO" sz="3200" b="1" dirty="0" smtClean="0">
                <a:solidFill>
                  <a:srgbClr val="00B050"/>
                </a:solidFill>
              </a:rPr>
              <a:t>Indicadores Plan de Desarrollo </a:t>
            </a:r>
            <a:endParaRPr lang="es-CO" sz="3200" b="1" dirty="0">
              <a:solidFill>
                <a:srgbClr val="00B050"/>
              </a:solidFill>
            </a:endParaRPr>
          </a:p>
        </p:txBody>
      </p:sp>
      <p:graphicFrame>
        <p:nvGraphicFramePr>
          <p:cNvPr id="8" name="7 Tabla"/>
          <p:cNvGraphicFramePr>
            <a:graphicFrameLocks noGrp="1"/>
          </p:cNvGraphicFramePr>
          <p:nvPr>
            <p:extLst>
              <p:ext uri="{D42A27DB-BD31-4B8C-83A1-F6EECF244321}">
                <p14:modId xmlns:p14="http://schemas.microsoft.com/office/powerpoint/2010/main" val="1078150520"/>
              </p:ext>
            </p:extLst>
          </p:nvPr>
        </p:nvGraphicFramePr>
        <p:xfrm>
          <a:off x="218209" y="660080"/>
          <a:ext cx="8517037" cy="5886591"/>
        </p:xfrm>
        <a:graphic>
          <a:graphicData uri="http://schemas.openxmlformats.org/drawingml/2006/table">
            <a:tbl>
              <a:tblPr firstRow="1" firstCol="1" bandRow="1"/>
              <a:tblGrid>
                <a:gridCol w="1929727"/>
                <a:gridCol w="746507"/>
                <a:gridCol w="952779"/>
                <a:gridCol w="1208160"/>
                <a:gridCol w="1090292"/>
                <a:gridCol w="1373836"/>
                <a:gridCol w="1215736"/>
              </a:tblGrid>
              <a:tr h="266647">
                <a:tc>
                  <a:txBody>
                    <a:bodyPr/>
                    <a:lstStyle/>
                    <a:p>
                      <a:pPr>
                        <a:lnSpc>
                          <a:spcPct val="115000"/>
                        </a:lnSpc>
                        <a:spcAft>
                          <a:spcPts val="0"/>
                        </a:spcAft>
                      </a:pPr>
                      <a:r>
                        <a:rPr lang="es-CO" sz="800" b="1" dirty="0">
                          <a:effectLst/>
                          <a:latin typeface="Calibri"/>
                          <a:ea typeface="Times New Roman"/>
                          <a:cs typeface="Times New Roman"/>
                        </a:rPr>
                        <a:t>Producto</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b="1" dirty="0">
                          <a:effectLst/>
                          <a:latin typeface="Calibri"/>
                          <a:ea typeface="Times New Roman"/>
                          <a:cs typeface="Times New Roman"/>
                        </a:rPr>
                        <a:t>Meta</a:t>
                      </a:r>
                      <a:br>
                        <a:rPr lang="es-CO" sz="800" b="1" dirty="0">
                          <a:effectLst/>
                          <a:latin typeface="Calibri"/>
                          <a:ea typeface="Times New Roman"/>
                          <a:cs typeface="Times New Roman"/>
                        </a:rPr>
                      </a:br>
                      <a:r>
                        <a:rPr lang="es-CO" sz="800" b="1" dirty="0">
                          <a:effectLst/>
                          <a:latin typeface="Calibri"/>
                          <a:ea typeface="Times New Roman"/>
                          <a:cs typeface="Times New Roman"/>
                        </a:rPr>
                        <a:t>2015</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b="1">
                          <a:effectLst/>
                          <a:latin typeface="Calibri"/>
                          <a:ea typeface="Times New Roman"/>
                          <a:cs typeface="Times New Roman"/>
                        </a:rPr>
                        <a:t>Resultado 2012</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b="1">
                          <a:effectLst/>
                          <a:latin typeface="Calibri"/>
                          <a:ea typeface="Times New Roman"/>
                          <a:cs typeface="Times New Roman"/>
                        </a:rPr>
                        <a:t>Resultado 2013</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b="1">
                          <a:effectLst/>
                          <a:latin typeface="Calibri"/>
                          <a:ea typeface="Times New Roman"/>
                          <a:cs typeface="Times New Roman"/>
                        </a:rPr>
                        <a:t>Resultado 2014</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b="1">
                          <a:effectLst/>
                          <a:latin typeface="Calibri"/>
                          <a:ea typeface="Times New Roman"/>
                          <a:cs typeface="Times New Roman"/>
                        </a:rPr>
                        <a:t>Resultado 2015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b="1">
                          <a:effectLst/>
                          <a:latin typeface="Calibri"/>
                          <a:ea typeface="Times New Roman"/>
                          <a:cs typeface="Times New Roman"/>
                        </a:rPr>
                        <a:t>% Cumplimiento</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01170">
                <a:tc>
                  <a:txBody>
                    <a:bodyPr/>
                    <a:lstStyle/>
                    <a:p>
                      <a:pPr>
                        <a:lnSpc>
                          <a:spcPct val="115000"/>
                        </a:lnSpc>
                        <a:spcAft>
                          <a:spcPts val="0"/>
                        </a:spcAft>
                      </a:pPr>
                      <a:r>
                        <a:rPr lang="es-CO" sz="800">
                          <a:solidFill>
                            <a:srgbClr val="000000"/>
                          </a:solidFill>
                          <a:effectLst/>
                          <a:latin typeface="Calibri"/>
                          <a:ea typeface="Times New Roman"/>
                          <a:cs typeface="Times New Roman"/>
                        </a:rPr>
                        <a:t>Niños y niñas entre 6 y 71 meses de edad, SISBEN 1 y 2, indígenas y desplazados que consumen diariamente el complemento alimentario</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216.000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152.831</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156.980,0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197.428,0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203.214</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82,2%</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0302">
                <a:tc>
                  <a:txBody>
                    <a:bodyPr/>
                    <a:lstStyle/>
                    <a:p>
                      <a:pPr>
                        <a:lnSpc>
                          <a:spcPct val="115000"/>
                        </a:lnSpc>
                        <a:spcAft>
                          <a:spcPts val="0"/>
                        </a:spcAft>
                      </a:pPr>
                      <a:r>
                        <a:rPr lang="es-CO" sz="800" dirty="0">
                          <a:solidFill>
                            <a:srgbClr val="000000"/>
                          </a:solidFill>
                          <a:effectLst/>
                          <a:latin typeface="Calibri"/>
                          <a:ea typeface="Times New Roman"/>
                          <a:cs typeface="Times New Roman"/>
                        </a:rPr>
                        <a:t>Niños y niñas matriculados en pre-escolar y básica primaria (Transición a 5º grado), en establecimientos oficiales, que consumen diariamente durante el calendario escolar raciones alimentarias</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348.568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348.568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343.700,0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348.568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348.568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99,6%</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971">
                <a:tc>
                  <a:txBody>
                    <a:bodyPr/>
                    <a:lstStyle/>
                    <a:p>
                      <a:pPr>
                        <a:lnSpc>
                          <a:spcPct val="115000"/>
                        </a:lnSpc>
                        <a:spcAft>
                          <a:spcPts val="0"/>
                        </a:spcAft>
                      </a:pPr>
                      <a:r>
                        <a:rPr lang="es-CO" sz="800" dirty="0">
                          <a:solidFill>
                            <a:srgbClr val="000000"/>
                          </a:solidFill>
                          <a:effectLst/>
                          <a:latin typeface="Calibri"/>
                          <a:ea typeface="Times New Roman"/>
                          <a:cs typeface="Times New Roman"/>
                        </a:rPr>
                        <a:t>Niños y niñas con desnutrición aguda recuperados</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13.000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3.332</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2.982,0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2.858,0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3228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95,38%</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295">
                <a:tc>
                  <a:txBody>
                    <a:bodyPr/>
                    <a:lstStyle/>
                    <a:p>
                      <a:pPr>
                        <a:lnSpc>
                          <a:spcPct val="115000"/>
                        </a:lnSpc>
                        <a:spcAft>
                          <a:spcPts val="0"/>
                        </a:spcAft>
                      </a:pPr>
                      <a:r>
                        <a:rPr lang="es-CO" sz="800">
                          <a:solidFill>
                            <a:srgbClr val="000000"/>
                          </a:solidFill>
                          <a:effectLst/>
                          <a:latin typeface="Calibri"/>
                          <a:ea typeface="Times New Roman"/>
                          <a:cs typeface="Times New Roman"/>
                        </a:rPr>
                        <a:t>Familias SISBEN 1 y 2, indígenas y desplazados que establecen huertas para autoconsumo</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35.000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4.747</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14.400,0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18.432,0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622</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109,1%</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715">
                <a:tc>
                  <a:txBody>
                    <a:bodyPr/>
                    <a:lstStyle/>
                    <a:p>
                      <a:pPr>
                        <a:lnSpc>
                          <a:spcPct val="115000"/>
                        </a:lnSpc>
                        <a:spcAft>
                          <a:spcPts val="0"/>
                        </a:spcAft>
                      </a:pPr>
                      <a:r>
                        <a:rPr lang="es-CO" sz="800">
                          <a:solidFill>
                            <a:srgbClr val="000000"/>
                          </a:solidFill>
                          <a:effectLst/>
                          <a:latin typeface="Calibri"/>
                          <a:ea typeface="Times New Roman"/>
                          <a:cs typeface="Times New Roman"/>
                        </a:rPr>
                        <a:t>Gestantes y lactantes del nivel 1 y 2 del Sisben, indígenas y desplazados atendidas con complementación alimentaria</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31.000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3.848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3.835,0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5.524,0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19.941</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106,9%</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971">
                <a:tc>
                  <a:txBody>
                    <a:bodyPr/>
                    <a:lstStyle/>
                    <a:p>
                      <a:pPr>
                        <a:lnSpc>
                          <a:spcPct val="115000"/>
                        </a:lnSpc>
                        <a:spcAft>
                          <a:spcPts val="0"/>
                        </a:spcAft>
                      </a:pPr>
                      <a:r>
                        <a:rPr lang="es-CO" sz="800">
                          <a:solidFill>
                            <a:srgbClr val="000000"/>
                          </a:solidFill>
                          <a:effectLst/>
                          <a:latin typeface="Calibri"/>
                          <a:ea typeface="Times New Roman"/>
                          <a:cs typeface="Times New Roman"/>
                        </a:rPr>
                        <a:t>Municipios operando sistema de vigilancia alimentaria y nutricional</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125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22,0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103</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295">
                <a:tc>
                  <a:txBody>
                    <a:bodyPr/>
                    <a:lstStyle/>
                    <a:p>
                      <a:pPr>
                        <a:lnSpc>
                          <a:spcPct val="115000"/>
                        </a:lnSpc>
                        <a:spcAft>
                          <a:spcPts val="0"/>
                        </a:spcAft>
                      </a:pPr>
                      <a:r>
                        <a:rPr lang="es-CO" sz="800">
                          <a:solidFill>
                            <a:srgbClr val="000000"/>
                          </a:solidFill>
                          <a:effectLst/>
                          <a:latin typeface="Calibri"/>
                          <a:ea typeface="Times New Roman"/>
                          <a:cs typeface="Times New Roman"/>
                        </a:rPr>
                        <a:t>Modelo de Plan departamental de abastecimiento de alimentos</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5,0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30,0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60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543">
                <a:tc>
                  <a:txBody>
                    <a:bodyPr/>
                    <a:lstStyle/>
                    <a:p>
                      <a:pPr>
                        <a:lnSpc>
                          <a:spcPct val="115000"/>
                        </a:lnSpc>
                        <a:spcAft>
                          <a:spcPts val="0"/>
                        </a:spcAft>
                      </a:pPr>
                      <a:r>
                        <a:rPr lang="es-CO" sz="800">
                          <a:solidFill>
                            <a:srgbClr val="000000"/>
                          </a:solidFill>
                          <a:effectLst/>
                          <a:latin typeface="Calibri"/>
                          <a:ea typeface="Times New Roman"/>
                          <a:cs typeface="Times New Roman"/>
                        </a:rPr>
                        <a:t>Evaluación de impacto de estrategias de Recuperación Nutricional y Complementación alimentaria</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10,0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45,0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45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971">
                <a:tc>
                  <a:txBody>
                    <a:bodyPr/>
                    <a:lstStyle/>
                    <a:p>
                      <a:pPr>
                        <a:lnSpc>
                          <a:spcPct val="115000"/>
                        </a:lnSpc>
                        <a:spcAft>
                          <a:spcPts val="0"/>
                        </a:spcAft>
                      </a:pPr>
                      <a:r>
                        <a:rPr lang="es-CO" sz="800">
                          <a:solidFill>
                            <a:srgbClr val="000000"/>
                          </a:solidFill>
                          <a:effectLst/>
                          <a:latin typeface="Calibri"/>
                          <a:ea typeface="Times New Roman"/>
                          <a:cs typeface="Times New Roman"/>
                        </a:rPr>
                        <a:t>Actores municipales con certificado de capacitación SAN</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625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628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100%</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971">
                <a:tc>
                  <a:txBody>
                    <a:bodyPr/>
                    <a:lstStyle/>
                    <a:p>
                      <a:pPr>
                        <a:lnSpc>
                          <a:spcPct val="115000"/>
                        </a:lnSpc>
                        <a:spcAft>
                          <a:spcPts val="0"/>
                        </a:spcAft>
                      </a:pPr>
                      <a:r>
                        <a:rPr lang="es-CO" sz="800">
                          <a:solidFill>
                            <a:srgbClr val="000000"/>
                          </a:solidFill>
                          <a:effectLst/>
                          <a:latin typeface="Calibri"/>
                          <a:ea typeface="Times New Roman"/>
                          <a:cs typeface="Times New Roman"/>
                        </a:rPr>
                        <a:t>Municipios con Plan Local de Seguridad Alimentaria y Nutricional</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125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 </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15</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58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48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97%</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971">
                <a:tc>
                  <a:txBody>
                    <a:bodyPr/>
                    <a:lstStyle/>
                    <a:p>
                      <a:pPr>
                        <a:lnSpc>
                          <a:spcPct val="115000"/>
                        </a:lnSpc>
                        <a:spcAft>
                          <a:spcPts val="0"/>
                        </a:spcAft>
                      </a:pPr>
                      <a:r>
                        <a:rPr lang="es-CO" sz="800">
                          <a:solidFill>
                            <a:srgbClr val="000000"/>
                          </a:solidFill>
                          <a:effectLst/>
                          <a:latin typeface="Calibri"/>
                          <a:ea typeface="Times New Roman"/>
                          <a:cs typeface="Times New Roman"/>
                        </a:rPr>
                        <a:t>Planes Educativos Institucionales (PEI) con componente de SAN</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1.240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501</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508</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a:solidFill>
                            <a:srgbClr val="000000"/>
                          </a:solidFill>
                          <a:effectLst/>
                          <a:latin typeface="Calibri"/>
                          <a:ea typeface="Times New Roman"/>
                          <a:cs typeface="Times New Roman"/>
                        </a:rPr>
                        <a:t>240</a:t>
                      </a:r>
                      <a:endParaRPr lang="es-CO" sz="80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800" dirty="0">
                          <a:solidFill>
                            <a:srgbClr val="000000"/>
                          </a:solidFill>
                          <a:effectLst/>
                          <a:latin typeface="Calibri"/>
                          <a:ea typeface="Times New Roman"/>
                          <a:cs typeface="Times New Roman"/>
                        </a:rPr>
                        <a:t>101%</a:t>
                      </a:r>
                      <a:endParaRPr lang="es-CO" sz="800" dirty="0">
                        <a:effectLst/>
                        <a:latin typeface="Calibri"/>
                        <a:ea typeface="Calibri"/>
                        <a:cs typeface="Times New Roman"/>
                      </a:endParaRPr>
                    </a:p>
                  </a:txBody>
                  <a:tcPr marL="21617" marR="21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495427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665845"/>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5175"/>
            <a:ext cx="9144000" cy="762771"/>
          </a:xfrm>
          <a:prstGeom prst="rect">
            <a:avLst/>
          </a:prstGeom>
        </p:spPr>
      </p:pic>
      <p:sp>
        <p:nvSpPr>
          <p:cNvPr id="8" name="Rectángulo 7"/>
          <p:cNvSpPr/>
          <p:nvPr/>
        </p:nvSpPr>
        <p:spPr>
          <a:xfrm>
            <a:off x="820882" y="2500249"/>
            <a:ext cx="6993082" cy="1569660"/>
          </a:xfrm>
          <a:prstGeom prst="rect">
            <a:avLst/>
          </a:prstGeom>
        </p:spPr>
        <p:txBody>
          <a:bodyPr wrap="square">
            <a:spAutoFit/>
          </a:bodyPr>
          <a:lstStyle/>
          <a:p>
            <a:pPr algn="ctr" defTabSz="457200"/>
            <a:r>
              <a:rPr lang="es-CO" sz="3200" b="1" dirty="0" smtClean="0">
                <a:solidFill>
                  <a:srgbClr val="92D050"/>
                </a:solidFill>
              </a:rPr>
              <a:t>GRACIAS</a:t>
            </a:r>
          </a:p>
          <a:p>
            <a:pPr algn="ctr" defTabSz="457200"/>
            <a:r>
              <a:rPr lang="es-CO" sz="3200" dirty="0" smtClean="0">
                <a:solidFill>
                  <a:srgbClr val="92D050"/>
                </a:solidFill>
              </a:rPr>
              <a:t>ESTEBAN GALLEGO RESTREPO</a:t>
            </a:r>
          </a:p>
          <a:p>
            <a:pPr algn="ctr" defTabSz="457200"/>
            <a:r>
              <a:rPr lang="es-CO" sz="3200" dirty="0" smtClean="0">
                <a:solidFill>
                  <a:srgbClr val="92D050"/>
                </a:solidFill>
              </a:rPr>
              <a:t>Gerente</a:t>
            </a:r>
            <a:endParaRPr lang="es-CO" sz="3200" dirty="0">
              <a:solidFill>
                <a:srgbClr val="92D050"/>
              </a:solidFill>
            </a:endParaRPr>
          </a:p>
        </p:txBody>
      </p:sp>
    </p:spTree>
    <p:extLst>
      <p:ext uri="{BB962C8B-B14F-4D97-AF65-F5344CB8AC3E}">
        <p14:creationId xmlns:p14="http://schemas.microsoft.com/office/powerpoint/2010/main" val="383451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665845"/>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5175"/>
            <a:ext cx="9144000" cy="762771"/>
          </a:xfrm>
          <a:prstGeom prst="rect">
            <a:avLst/>
          </a:prstGeom>
        </p:spPr>
      </p:pic>
      <p:sp>
        <p:nvSpPr>
          <p:cNvPr id="2" name="Título 1"/>
          <p:cNvSpPr>
            <a:spLocks noGrp="1"/>
          </p:cNvSpPr>
          <p:nvPr>
            <p:ph type="title"/>
          </p:nvPr>
        </p:nvSpPr>
        <p:spPr>
          <a:xfrm>
            <a:off x="375892" y="288955"/>
            <a:ext cx="6887354" cy="538991"/>
          </a:xfrm>
        </p:spPr>
        <p:txBody>
          <a:bodyPr>
            <a:noAutofit/>
          </a:bodyPr>
          <a:lstStyle/>
          <a:p>
            <a:r>
              <a:rPr lang="es-CO" sz="3600" b="1" dirty="0" smtClean="0">
                <a:solidFill>
                  <a:srgbClr val="00B050"/>
                </a:solidFill>
              </a:rPr>
              <a:t>		Reunión de empalme 2 </a:t>
            </a:r>
            <a:endParaRPr lang="es-CO" sz="3600" b="1" dirty="0">
              <a:solidFill>
                <a:srgbClr val="00B050"/>
              </a:solidFill>
            </a:endParaRPr>
          </a:p>
        </p:txBody>
      </p:sp>
      <p:sp>
        <p:nvSpPr>
          <p:cNvPr id="9" name="8 CuadroTexto"/>
          <p:cNvSpPr txBox="1"/>
          <p:nvPr/>
        </p:nvSpPr>
        <p:spPr>
          <a:xfrm flipH="1">
            <a:off x="1251664" y="815061"/>
            <a:ext cx="6640671" cy="584775"/>
          </a:xfrm>
          <a:prstGeom prst="rect">
            <a:avLst/>
          </a:prstGeom>
          <a:noFill/>
        </p:spPr>
        <p:txBody>
          <a:bodyPr wrap="square" rtlCol="0">
            <a:spAutoFit/>
          </a:bodyPr>
          <a:lstStyle/>
          <a:p>
            <a:pPr algn="ctr"/>
            <a:r>
              <a:rPr lang="es-CO" sz="3200" b="1" dirty="0" smtClean="0">
                <a:solidFill>
                  <a:srgbClr val="00B050"/>
                </a:solidFill>
              </a:rPr>
              <a:t>Agenda   </a:t>
            </a:r>
            <a:endParaRPr lang="es-CO" sz="3200" b="1" dirty="0">
              <a:solidFill>
                <a:srgbClr val="00B050"/>
              </a:solidFill>
            </a:endParaRPr>
          </a:p>
        </p:txBody>
      </p:sp>
      <p:sp>
        <p:nvSpPr>
          <p:cNvPr id="10" name="9 Rectángulo"/>
          <p:cNvSpPr/>
          <p:nvPr/>
        </p:nvSpPr>
        <p:spPr>
          <a:xfrm>
            <a:off x="706583" y="1636024"/>
            <a:ext cx="7730834" cy="3746667"/>
          </a:xfrm>
          <a:prstGeom prst="rect">
            <a:avLst/>
          </a:prstGeom>
        </p:spPr>
        <p:txBody>
          <a:bodyPr wrap="square">
            <a:spAutoFit/>
          </a:bodyPr>
          <a:lstStyle/>
          <a:p>
            <a:pPr lvl="0" algn="just">
              <a:lnSpc>
                <a:spcPct val="115000"/>
              </a:lnSpc>
              <a:spcAft>
                <a:spcPts val="1000"/>
              </a:spcAft>
            </a:pPr>
            <a:r>
              <a:rPr lang="es-CO" sz="1600" dirty="0">
                <a:solidFill>
                  <a:srgbClr val="000000"/>
                </a:solidFill>
                <a:ea typeface="Times New Roman"/>
                <a:cs typeface="Times New Roman"/>
              </a:rPr>
              <a:t> </a:t>
            </a:r>
            <a:r>
              <a:rPr lang="es-CO" sz="1600" dirty="0" smtClean="0">
                <a:solidFill>
                  <a:srgbClr val="000000"/>
                </a:solidFill>
                <a:ea typeface="Times New Roman"/>
                <a:cs typeface="Times New Roman"/>
              </a:rPr>
              <a:t>        1. Aprobación </a:t>
            </a:r>
            <a:r>
              <a:rPr lang="es-CO" sz="1600" dirty="0">
                <a:solidFill>
                  <a:srgbClr val="000000"/>
                </a:solidFill>
                <a:ea typeface="Times New Roman"/>
                <a:cs typeface="Times New Roman"/>
              </a:rPr>
              <a:t>del acta anterior y revisión de compromisos</a:t>
            </a:r>
            <a:endParaRPr lang="es-CO" sz="1600" dirty="0">
              <a:ea typeface="Calibri"/>
              <a:cs typeface="Times New Roman"/>
            </a:endParaRPr>
          </a:p>
          <a:p>
            <a:pPr lvl="0" algn="just">
              <a:lnSpc>
                <a:spcPct val="115000"/>
              </a:lnSpc>
              <a:spcAft>
                <a:spcPts val="1000"/>
              </a:spcAft>
            </a:pPr>
            <a:r>
              <a:rPr lang="es-CO" sz="1600" dirty="0">
                <a:solidFill>
                  <a:srgbClr val="000000"/>
                </a:solidFill>
                <a:ea typeface="Times New Roman"/>
                <a:cs typeface="Times New Roman"/>
              </a:rPr>
              <a:t> </a:t>
            </a:r>
            <a:r>
              <a:rPr lang="es-CO" sz="1600" dirty="0" smtClean="0">
                <a:solidFill>
                  <a:srgbClr val="000000"/>
                </a:solidFill>
                <a:ea typeface="Times New Roman"/>
                <a:cs typeface="Times New Roman"/>
              </a:rPr>
              <a:t>         2. Revisión </a:t>
            </a:r>
            <a:r>
              <a:rPr lang="es-CO" sz="1600" dirty="0">
                <a:solidFill>
                  <a:srgbClr val="000000"/>
                </a:solidFill>
                <a:ea typeface="Times New Roman"/>
                <a:cs typeface="Times New Roman"/>
              </a:rPr>
              <a:t>de los temas solicitados por la comisión de empalme </a:t>
            </a:r>
            <a:endParaRPr lang="es-CO" sz="1600" dirty="0">
              <a:ea typeface="Calibri"/>
              <a:cs typeface="Times New Roman"/>
            </a:endParaRPr>
          </a:p>
          <a:p>
            <a:pPr marL="963930" indent="-285750">
              <a:lnSpc>
                <a:spcPct val="115000"/>
              </a:lnSpc>
              <a:spcAft>
                <a:spcPts val="0"/>
              </a:spcAft>
              <a:buFont typeface="Courier New" panose="02070309020205020404" pitchFamily="49" charset="0"/>
              <a:buChar char="o"/>
            </a:pPr>
            <a:r>
              <a:rPr lang="es-CO" sz="1600" dirty="0" smtClean="0">
                <a:ea typeface="Calibri"/>
                <a:cs typeface="Times New Roman"/>
              </a:rPr>
              <a:t>Planta </a:t>
            </a:r>
            <a:r>
              <a:rPr lang="es-CO" sz="1600" dirty="0">
                <a:ea typeface="Calibri"/>
                <a:cs typeface="Times New Roman"/>
              </a:rPr>
              <a:t>de cargos</a:t>
            </a:r>
          </a:p>
          <a:p>
            <a:pPr marL="963930" indent="-285750">
              <a:lnSpc>
                <a:spcPct val="115000"/>
              </a:lnSpc>
              <a:spcAft>
                <a:spcPts val="0"/>
              </a:spcAft>
              <a:buFont typeface="Courier New" panose="02070309020205020404" pitchFamily="49" charset="0"/>
              <a:buChar char="o"/>
            </a:pPr>
            <a:r>
              <a:rPr lang="es-CO" sz="1600" dirty="0" smtClean="0">
                <a:ea typeface="Calibri"/>
                <a:cs typeface="Times New Roman"/>
              </a:rPr>
              <a:t>Estado </a:t>
            </a:r>
            <a:r>
              <a:rPr lang="es-CO" sz="1600" dirty="0">
                <a:ea typeface="Calibri"/>
                <a:cs typeface="Times New Roman"/>
              </a:rPr>
              <a:t>de la contratación</a:t>
            </a:r>
          </a:p>
          <a:p>
            <a:pPr marL="963930" indent="-285750">
              <a:lnSpc>
                <a:spcPct val="115000"/>
              </a:lnSpc>
              <a:spcAft>
                <a:spcPts val="0"/>
              </a:spcAft>
              <a:buFont typeface="Courier New" panose="02070309020205020404" pitchFamily="49" charset="0"/>
              <a:buChar char="o"/>
            </a:pPr>
            <a:r>
              <a:rPr lang="es-CO" sz="1600" dirty="0" smtClean="0">
                <a:ea typeface="Calibri"/>
                <a:cs typeface="Times New Roman"/>
              </a:rPr>
              <a:t>Demandas </a:t>
            </a:r>
            <a:r>
              <a:rPr lang="es-CO" sz="1600" dirty="0">
                <a:ea typeface="Calibri"/>
                <a:cs typeface="Times New Roman"/>
              </a:rPr>
              <a:t>o litigios</a:t>
            </a:r>
          </a:p>
          <a:p>
            <a:pPr marL="963930" indent="-285750">
              <a:lnSpc>
                <a:spcPct val="115000"/>
              </a:lnSpc>
              <a:spcAft>
                <a:spcPts val="0"/>
              </a:spcAft>
              <a:buFont typeface="Courier New" panose="02070309020205020404" pitchFamily="49" charset="0"/>
              <a:buChar char="o"/>
            </a:pPr>
            <a:r>
              <a:rPr lang="es-CO" sz="1600" dirty="0" smtClean="0">
                <a:ea typeface="Calibri"/>
                <a:cs typeface="Arial"/>
              </a:rPr>
              <a:t>Propuesta </a:t>
            </a:r>
            <a:r>
              <a:rPr lang="es-CO" sz="1600" dirty="0">
                <a:ea typeface="Calibri"/>
                <a:cs typeface="Arial"/>
              </a:rPr>
              <a:t>para los procesos y estrategias que requieren continuidad</a:t>
            </a:r>
            <a:endParaRPr lang="es-CO" sz="1600" dirty="0">
              <a:ea typeface="Calibri"/>
              <a:cs typeface="Times New Roman"/>
            </a:endParaRPr>
          </a:p>
          <a:p>
            <a:pPr marL="963930" indent="-285750">
              <a:lnSpc>
                <a:spcPct val="115000"/>
              </a:lnSpc>
              <a:spcAft>
                <a:spcPts val="0"/>
              </a:spcAft>
              <a:buFont typeface="Courier New" panose="02070309020205020404" pitchFamily="49" charset="0"/>
              <a:buChar char="o"/>
            </a:pPr>
            <a:r>
              <a:rPr lang="es-CO" sz="1600" dirty="0" smtClean="0">
                <a:ea typeface="Calibri"/>
                <a:cs typeface="Arial"/>
              </a:rPr>
              <a:t>Indicadores </a:t>
            </a:r>
            <a:r>
              <a:rPr lang="es-CO" sz="1600" dirty="0">
                <a:ea typeface="Calibri"/>
                <a:cs typeface="Arial"/>
              </a:rPr>
              <a:t>Plan de </a:t>
            </a:r>
            <a:r>
              <a:rPr lang="es-CO" sz="1600" dirty="0" smtClean="0">
                <a:ea typeface="Calibri"/>
                <a:cs typeface="Arial"/>
              </a:rPr>
              <a:t>Desarrollo</a:t>
            </a:r>
          </a:p>
          <a:p>
            <a:pPr marL="963930" indent="-285750">
              <a:lnSpc>
                <a:spcPct val="115000"/>
              </a:lnSpc>
              <a:buFont typeface="Courier New" panose="02070309020205020404" pitchFamily="49" charset="0"/>
              <a:buChar char="o"/>
            </a:pPr>
            <a:r>
              <a:rPr lang="es-CO" sz="1600" dirty="0" smtClean="0">
                <a:ea typeface="Calibri"/>
                <a:cs typeface="Times New Roman"/>
              </a:rPr>
              <a:t>Logros </a:t>
            </a:r>
            <a:r>
              <a:rPr lang="es-CO" sz="1600" dirty="0">
                <a:ea typeface="Calibri"/>
                <a:cs typeface="Times New Roman"/>
              </a:rPr>
              <a:t>significativos y retos en la implementación de la política departamental de </a:t>
            </a:r>
            <a:r>
              <a:rPr lang="es-CO" sz="1600" dirty="0" smtClean="0">
                <a:ea typeface="Calibri"/>
                <a:cs typeface="Times New Roman"/>
              </a:rPr>
              <a:t>SAN.</a:t>
            </a:r>
            <a:endParaRPr lang="es-CO" sz="1600" dirty="0">
              <a:ea typeface="Calibri"/>
              <a:cs typeface="Times New Roman"/>
            </a:endParaRPr>
          </a:p>
          <a:p>
            <a:pPr marL="678180">
              <a:lnSpc>
                <a:spcPct val="115000"/>
              </a:lnSpc>
            </a:pPr>
            <a:r>
              <a:rPr lang="es-CO" sz="1600" dirty="0" smtClean="0">
                <a:ea typeface="Calibri"/>
                <a:cs typeface="Arial"/>
              </a:rPr>
              <a:t>3. Programación </a:t>
            </a:r>
            <a:r>
              <a:rPr lang="es-CO" sz="1600" dirty="0">
                <a:ea typeface="Calibri"/>
                <a:cs typeface="Arial"/>
              </a:rPr>
              <a:t>de la siguiente reunión y agenda de trabajo. </a:t>
            </a:r>
            <a:endParaRPr lang="es-CO" sz="1600" dirty="0" smtClean="0">
              <a:ea typeface="Calibri"/>
              <a:cs typeface="Arial"/>
            </a:endParaRPr>
          </a:p>
          <a:p>
            <a:pPr marL="678180">
              <a:lnSpc>
                <a:spcPct val="115000"/>
              </a:lnSpc>
            </a:pPr>
            <a:r>
              <a:rPr lang="es-CO" sz="1600" dirty="0" smtClean="0">
                <a:ea typeface="Calibri"/>
                <a:cs typeface="Times New Roman"/>
              </a:rPr>
              <a:t>4. </a:t>
            </a:r>
            <a:r>
              <a:rPr lang="es-CO" sz="1600" dirty="0" smtClean="0">
                <a:ea typeface="Calibri"/>
                <a:cs typeface="Arial"/>
              </a:rPr>
              <a:t>Cierre </a:t>
            </a:r>
            <a:r>
              <a:rPr lang="es-CO" sz="1600" dirty="0">
                <a:ea typeface="Calibri"/>
                <a:cs typeface="Arial"/>
              </a:rPr>
              <a:t>y temas varios </a:t>
            </a:r>
            <a:endParaRPr lang="es-CO" sz="1600" dirty="0">
              <a:ea typeface="Calibri"/>
              <a:cs typeface="Times New Roman"/>
            </a:endParaRPr>
          </a:p>
          <a:p>
            <a:pPr marL="678180">
              <a:lnSpc>
                <a:spcPct val="115000"/>
              </a:lnSpc>
              <a:spcAft>
                <a:spcPts val="0"/>
              </a:spcAft>
            </a:pPr>
            <a:r>
              <a:rPr lang="es-CO" sz="1600" dirty="0">
                <a:ea typeface="Calibri"/>
                <a:cs typeface="Arial"/>
              </a:rPr>
              <a:t> </a:t>
            </a:r>
            <a:endParaRPr lang="es-CO" sz="1600" dirty="0">
              <a:ea typeface="Calibri"/>
              <a:cs typeface="Times New Roman"/>
            </a:endParaRPr>
          </a:p>
        </p:txBody>
      </p:sp>
    </p:spTree>
    <p:extLst>
      <p:ext uri="{BB962C8B-B14F-4D97-AF65-F5344CB8AC3E}">
        <p14:creationId xmlns:p14="http://schemas.microsoft.com/office/powerpoint/2010/main" val="1592129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665845"/>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5529"/>
            <a:ext cx="9144000" cy="762771"/>
          </a:xfrm>
          <a:prstGeom prst="rect">
            <a:avLst/>
          </a:prstGeom>
        </p:spPr>
      </p:pic>
      <p:sp>
        <p:nvSpPr>
          <p:cNvPr id="16" name="Título 15"/>
          <p:cNvSpPr>
            <a:spLocks noGrp="1"/>
          </p:cNvSpPr>
          <p:nvPr>
            <p:ph type="title"/>
          </p:nvPr>
        </p:nvSpPr>
        <p:spPr>
          <a:xfrm>
            <a:off x="259773" y="77390"/>
            <a:ext cx="7413753" cy="780910"/>
          </a:xfrm>
        </p:spPr>
        <p:txBody>
          <a:bodyPr>
            <a:noAutofit/>
          </a:bodyPr>
          <a:lstStyle/>
          <a:p>
            <a:r>
              <a:rPr lang="es-CO" sz="3600" b="1" dirty="0" smtClean="0">
                <a:solidFill>
                  <a:srgbClr val="00B050"/>
                </a:solidFill>
                <a:hlinkClick r:id="rId4" action="ppaction://hlinkfile"/>
              </a:rPr>
              <a:t>Planta de Personal </a:t>
            </a:r>
            <a:r>
              <a:rPr lang="es-CO" sz="1800" b="1" dirty="0" smtClean="0">
                <a:solidFill>
                  <a:srgbClr val="00B050"/>
                </a:solidFill>
              </a:rPr>
              <a:t>(ver archivo en </a:t>
            </a:r>
            <a:r>
              <a:rPr lang="es-CO" sz="1800" b="1" dirty="0" err="1" smtClean="0">
                <a:solidFill>
                  <a:srgbClr val="00B050"/>
                </a:solidFill>
              </a:rPr>
              <a:t>excel</a:t>
            </a:r>
            <a:r>
              <a:rPr lang="es-CO" sz="1800" b="1" dirty="0" smtClean="0">
                <a:solidFill>
                  <a:srgbClr val="00B050"/>
                </a:solidFill>
              </a:rPr>
              <a:t>)</a:t>
            </a:r>
            <a:endParaRPr lang="es-CO" sz="1800" b="1" dirty="0">
              <a:solidFill>
                <a:srgbClr val="00B050"/>
              </a:solidFill>
            </a:endParaRPr>
          </a:p>
        </p:txBody>
      </p:sp>
      <p:graphicFrame>
        <p:nvGraphicFramePr>
          <p:cNvPr id="13" name="Gráfico 12"/>
          <p:cNvGraphicFramePr>
            <a:graphicFrameLocks/>
          </p:cNvGraphicFramePr>
          <p:nvPr>
            <p:extLst>
              <p:ext uri="{D42A27DB-BD31-4B8C-83A1-F6EECF244321}">
                <p14:modId xmlns:p14="http://schemas.microsoft.com/office/powerpoint/2010/main" val="1432068403"/>
              </p:ext>
            </p:extLst>
          </p:nvPr>
        </p:nvGraphicFramePr>
        <p:xfrm>
          <a:off x="4748645" y="768927"/>
          <a:ext cx="4395355" cy="390395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1" name="Gráfico 10"/>
          <p:cNvGraphicFramePr>
            <a:graphicFrameLocks/>
          </p:cNvGraphicFramePr>
          <p:nvPr>
            <p:extLst>
              <p:ext uri="{D42A27DB-BD31-4B8C-83A1-F6EECF244321}">
                <p14:modId xmlns:p14="http://schemas.microsoft.com/office/powerpoint/2010/main" val="281866980"/>
              </p:ext>
            </p:extLst>
          </p:nvPr>
        </p:nvGraphicFramePr>
        <p:xfrm>
          <a:off x="1019544" y="3990109"/>
          <a:ext cx="4832616" cy="286789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2" name="Gráfico 11"/>
          <p:cNvGraphicFramePr>
            <a:graphicFrameLocks/>
          </p:cNvGraphicFramePr>
          <p:nvPr>
            <p:extLst>
              <p:ext uri="{D42A27DB-BD31-4B8C-83A1-F6EECF244321}">
                <p14:modId xmlns:p14="http://schemas.microsoft.com/office/powerpoint/2010/main" val="3876981006"/>
              </p:ext>
            </p:extLst>
          </p:nvPr>
        </p:nvGraphicFramePr>
        <p:xfrm>
          <a:off x="116120" y="1007550"/>
          <a:ext cx="3558821" cy="2599676"/>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780140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665845"/>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5529"/>
            <a:ext cx="9144000" cy="762771"/>
          </a:xfrm>
          <a:prstGeom prst="rect">
            <a:avLst/>
          </a:prstGeom>
        </p:spPr>
      </p:pic>
      <p:sp>
        <p:nvSpPr>
          <p:cNvPr id="16" name="Título 15"/>
          <p:cNvSpPr>
            <a:spLocks noGrp="1"/>
          </p:cNvSpPr>
          <p:nvPr>
            <p:ph type="title"/>
          </p:nvPr>
        </p:nvSpPr>
        <p:spPr>
          <a:xfrm>
            <a:off x="259773" y="77390"/>
            <a:ext cx="7413753" cy="780910"/>
          </a:xfrm>
        </p:spPr>
        <p:txBody>
          <a:bodyPr>
            <a:noAutofit/>
          </a:bodyPr>
          <a:lstStyle/>
          <a:p>
            <a:r>
              <a:rPr lang="es-CO" sz="2800" b="1" dirty="0" smtClean="0">
                <a:solidFill>
                  <a:srgbClr val="00B050"/>
                </a:solidFill>
              </a:rPr>
              <a:t>Personal contrato de Prestación de servicios</a:t>
            </a:r>
            <a:br>
              <a:rPr lang="es-CO" sz="2800" b="1" dirty="0" smtClean="0">
                <a:solidFill>
                  <a:srgbClr val="00B050"/>
                </a:solidFill>
              </a:rPr>
            </a:br>
            <a:r>
              <a:rPr lang="es-CO" sz="1400" b="1" dirty="0" smtClean="0">
                <a:solidFill>
                  <a:srgbClr val="00B050"/>
                </a:solidFill>
              </a:rPr>
              <a:t>(ver archivo en </a:t>
            </a:r>
            <a:r>
              <a:rPr lang="es-CO" sz="1400" b="1" dirty="0" err="1" smtClean="0">
                <a:solidFill>
                  <a:srgbClr val="00B050"/>
                </a:solidFill>
              </a:rPr>
              <a:t>excel</a:t>
            </a:r>
            <a:r>
              <a:rPr lang="es-CO" sz="1400" b="1" dirty="0" smtClean="0">
                <a:solidFill>
                  <a:srgbClr val="00B050"/>
                </a:solidFill>
              </a:rPr>
              <a:t>)</a:t>
            </a:r>
            <a:endParaRPr lang="es-CO" sz="1400" b="1" dirty="0">
              <a:solidFill>
                <a:srgbClr val="00B050"/>
              </a:solidFill>
            </a:endParaRPr>
          </a:p>
        </p:txBody>
      </p:sp>
      <p:graphicFrame>
        <p:nvGraphicFramePr>
          <p:cNvPr id="10" name="Gráfico 9"/>
          <p:cNvGraphicFramePr>
            <a:graphicFrameLocks/>
          </p:cNvGraphicFramePr>
          <p:nvPr>
            <p:extLst>
              <p:ext uri="{D42A27DB-BD31-4B8C-83A1-F6EECF244321}">
                <p14:modId xmlns:p14="http://schemas.microsoft.com/office/powerpoint/2010/main" val="3131837760"/>
              </p:ext>
            </p:extLst>
          </p:nvPr>
        </p:nvGraphicFramePr>
        <p:xfrm>
          <a:off x="259773" y="1055683"/>
          <a:ext cx="4114800" cy="29032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Gráfico 13"/>
          <p:cNvGraphicFramePr>
            <a:graphicFrameLocks/>
          </p:cNvGraphicFramePr>
          <p:nvPr>
            <p:extLst>
              <p:ext uri="{D42A27DB-BD31-4B8C-83A1-F6EECF244321}">
                <p14:modId xmlns:p14="http://schemas.microsoft.com/office/powerpoint/2010/main" val="4148160721"/>
              </p:ext>
            </p:extLst>
          </p:nvPr>
        </p:nvGraphicFramePr>
        <p:xfrm>
          <a:off x="4665420" y="2202874"/>
          <a:ext cx="4123892" cy="378110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0587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819150" y="102748"/>
            <a:ext cx="6305767" cy="646331"/>
          </a:xfrm>
          <a:prstGeom prst="rect">
            <a:avLst/>
          </a:prstGeom>
        </p:spPr>
        <p:txBody>
          <a:bodyPr wrap="square">
            <a:spAutoFit/>
          </a:bodyPr>
          <a:lstStyle/>
          <a:p>
            <a:pPr algn="ctr" defTabSz="457200"/>
            <a:r>
              <a:rPr lang="es-CO" sz="2400" b="1" dirty="0" smtClean="0">
                <a:solidFill>
                  <a:prstClr val="black"/>
                </a:solidFill>
              </a:rPr>
              <a:t>	</a:t>
            </a:r>
            <a:r>
              <a:rPr lang="es-CO" sz="3600" b="1" dirty="0" smtClean="0">
                <a:solidFill>
                  <a:srgbClr val="00B050"/>
                </a:solidFill>
              </a:rPr>
              <a:t>Estado de la contratación </a:t>
            </a:r>
            <a:endParaRPr lang="es-CO" sz="3600" b="1" dirty="0">
              <a:solidFill>
                <a:srgbClr val="00B050"/>
              </a:solidFill>
            </a:endParaRPr>
          </a:p>
        </p:txBody>
      </p:sp>
      <p:sp>
        <p:nvSpPr>
          <p:cNvPr id="17" name="CuadroTexto 16"/>
          <p:cNvSpPr txBox="1"/>
          <p:nvPr/>
        </p:nvSpPr>
        <p:spPr>
          <a:xfrm>
            <a:off x="819151" y="3962170"/>
            <a:ext cx="7555922" cy="461665"/>
          </a:xfrm>
          <a:prstGeom prst="rect">
            <a:avLst/>
          </a:prstGeom>
          <a:noFill/>
        </p:spPr>
        <p:txBody>
          <a:bodyPr wrap="square" rtlCol="0">
            <a:spAutoFit/>
          </a:bodyPr>
          <a:lstStyle/>
          <a:p>
            <a:pPr algn="ctr"/>
            <a:r>
              <a:rPr lang="es-CO" sz="2400" b="1" dirty="0" smtClean="0">
                <a:solidFill>
                  <a:srgbClr val="00B050"/>
                </a:solidFill>
              </a:rPr>
              <a:t>Estado de la contratación  (actualización 20/11/2015) </a:t>
            </a:r>
            <a:endParaRPr lang="es-CO" sz="2400" b="1" dirty="0">
              <a:solidFill>
                <a:srgbClr val="00B050"/>
              </a:solidFill>
            </a:endParaRPr>
          </a:p>
        </p:txBody>
      </p:sp>
      <p:sp>
        <p:nvSpPr>
          <p:cNvPr id="3" name="2 CuadroTexto"/>
          <p:cNvSpPr txBox="1"/>
          <p:nvPr/>
        </p:nvSpPr>
        <p:spPr>
          <a:xfrm>
            <a:off x="2882114" y="749079"/>
            <a:ext cx="3379771" cy="461665"/>
          </a:xfrm>
          <a:prstGeom prst="rect">
            <a:avLst/>
          </a:prstGeom>
          <a:noFill/>
        </p:spPr>
        <p:txBody>
          <a:bodyPr wrap="none" rtlCol="0">
            <a:spAutoFit/>
          </a:bodyPr>
          <a:lstStyle/>
          <a:p>
            <a:r>
              <a:rPr lang="es-CO" sz="2400" b="1" dirty="0" smtClean="0">
                <a:solidFill>
                  <a:srgbClr val="00B050"/>
                </a:solidFill>
              </a:rPr>
              <a:t>Resumen por modalidad </a:t>
            </a:r>
            <a:endParaRPr lang="es-CO" sz="2400" b="1" dirty="0">
              <a:solidFill>
                <a:srgbClr val="00B050"/>
              </a:solidFill>
            </a:endParaRPr>
          </a:p>
        </p:txBody>
      </p:sp>
      <p:graphicFrame>
        <p:nvGraphicFramePr>
          <p:cNvPr id="12" name="11 Tabla"/>
          <p:cNvGraphicFramePr>
            <a:graphicFrameLocks noGrp="1"/>
          </p:cNvGraphicFramePr>
          <p:nvPr>
            <p:extLst>
              <p:ext uri="{D42A27DB-BD31-4B8C-83A1-F6EECF244321}">
                <p14:modId xmlns:p14="http://schemas.microsoft.com/office/powerpoint/2010/main" val="3842429854"/>
              </p:ext>
            </p:extLst>
          </p:nvPr>
        </p:nvGraphicFramePr>
        <p:xfrm>
          <a:off x="2108200" y="4514842"/>
          <a:ext cx="4927600" cy="1466850"/>
        </p:xfrm>
        <a:graphic>
          <a:graphicData uri="http://schemas.openxmlformats.org/drawingml/2006/table">
            <a:tbl>
              <a:tblPr/>
              <a:tblGrid>
                <a:gridCol w="1054100"/>
                <a:gridCol w="762000"/>
                <a:gridCol w="762000"/>
                <a:gridCol w="825500"/>
                <a:gridCol w="762000"/>
                <a:gridCol w="762000"/>
              </a:tblGrid>
              <a:tr h="0">
                <a:tc>
                  <a:txBody>
                    <a:bodyPr/>
                    <a:lstStyle/>
                    <a:p>
                      <a:pPr algn="l" fontAlgn="ctr"/>
                      <a:r>
                        <a:rPr lang="es-CO" sz="1000" b="1" i="0" u="none" strike="noStrike" dirty="0">
                          <a:solidFill>
                            <a:srgbClr val="000000"/>
                          </a:solidFill>
                          <a:effectLst/>
                          <a:latin typeface="Calibri"/>
                        </a:rPr>
                        <a:t>VIGENCIA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fontAlgn="ctr"/>
                      <a:r>
                        <a:rPr lang="es-CO" sz="1000" b="1" i="0" u="none" strike="noStrike">
                          <a:solidFill>
                            <a:srgbClr val="000000"/>
                          </a:solidFill>
                          <a:effectLst/>
                          <a:latin typeface="Calibri"/>
                        </a:rPr>
                        <a:t>TOTAL DE  CONTRATOS SUSCRITOS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fontAlgn="ctr"/>
                      <a:r>
                        <a:rPr lang="es-CO" sz="1000" b="1" i="0" u="none" strike="noStrike">
                          <a:solidFill>
                            <a:srgbClr val="000000"/>
                          </a:solidFill>
                          <a:effectLst/>
                          <a:latin typeface="Calibri"/>
                        </a:rPr>
                        <a:t>TOTAL DE  CONTRATOS TERMINADOS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fontAlgn="ctr"/>
                      <a:r>
                        <a:rPr lang="es-CO" sz="1000" b="1" i="0" u="none" strike="noStrike">
                          <a:solidFill>
                            <a:srgbClr val="000000"/>
                          </a:solidFill>
                          <a:effectLst/>
                          <a:latin typeface="Calibri"/>
                        </a:rPr>
                        <a:t>TOTAL DE  CONTRATOS LIQUIDADOS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s-CO" sz="1000" b="1" i="0" u="none" strike="noStrike">
                          <a:solidFill>
                            <a:srgbClr val="000000"/>
                          </a:solidFill>
                          <a:effectLst/>
                          <a:latin typeface="Calibri"/>
                        </a:rPr>
                        <a:t>TOTAL CONTRATOS SIN LIQUIDAR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s-CO" sz="1000" b="1" i="0" u="none" strike="noStrike">
                          <a:solidFill>
                            <a:srgbClr val="000000"/>
                          </a:solidFill>
                          <a:effectLst/>
                          <a:latin typeface="Calibri"/>
                        </a:rPr>
                        <a:t>CONTRATOS EN EJECUCIÓN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200025">
                <a:tc>
                  <a:txBody>
                    <a:bodyPr/>
                    <a:lstStyle/>
                    <a:p>
                      <a:pPr algn="l" fontAlgn="ctr"/>
                      <a:r>
                        <a:rPr lang="es-CO" sz="1100" b="0" i="0" u="none" strike="noStrike">
                          <a:solidFill>
                            <a:srgbClr val="000000"/>
                          </a:solidFill>
                          <a:effectLst/>
                          <a:latin typeface="Calibri"/>
                        </a:rPr>
                        <a:t>2012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92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92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90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025">
                <a:tc>
                  <a:txBody>
                    <a:bodyPr/>
                    <a:lstStyle/>
                    <a:p>
                      <a:pPr algn="l" fontAlgn="ctr"/>
                      <a:r>
                        <a:rPr lang="es-CO" sz="1100" b="0" i="0" u="none" strike="noStrike">
                          <a:solidFill>
                            <a:srgbClr val="000000"/>
                          </a:solidFill>
                          <a:effectLst/>
                          <a:latin typeface="Calibri"/>
                        </a:rPr>
                        <a:t>2013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138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134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132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025">
                <a:tc>
                  <a:txBody>
                    <a:bodyPr/>
                    <a:lstStyle/>
                    <a:p>
                      <a:pPr algn="l" fontAlgn="ctr"/>
                      <a:r>
                        <a:rPr lang="es-CO" sz="1100" b="0" i="0" u="none" strike="noStrike">
                          <a:solidFill>
                            <a:srgbClr val="000000"/>
                          </a:solidFill>
                          <a:effectLst/>
                          <a:latin typeface="Calibri"/>
                        </a:rPr>
                        <a:t>2014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122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69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66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52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025">
                <a:tc>
                  <a:txBody>
                    <a:bodyPr/>
                    <a:lstStyle/>
                    <a:p>
                      <a:pPr algn="l" fontAlgn="ctr"/>
                      <a:r>
                        <a:rPr lang="es-CO" sz="1100" b="0" i="0" u="none" strike="noStrike">
                          <a:solidFill>
                            <a:srgbClr val="000000"/>
                          </a:solidFill>
                          <a:effectLst/>
                          <a:latin typeface="Calibri"/>
                        </a:rPr>
                        <a:t>2015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60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21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15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39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025">
                <a:tc>
                  <a:txBody>
                    <a:bodyPr/>
                    <a:lstStyle/>
                    <a:p>
                      <a:pPr algn="l" fontAlgn="ctr"/>
                      <a:r>
                        <a:rPr lang="es-CO" sz="1100" b="0" i="0" u="none" strike="noStrike" dirty="0">
                          <a:solidFill>
                            <a:srgbClr val="000000"/>
                          </a:solidFill>
                          <a:effectLst/>
                          <a:latin typeface="Calibri"/>
                        </a:rPr>
                        <a:t>TOTAL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412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316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Calibri"/>
                        </a:rPr>
                        <a:t>303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a:solidFill>
                            <a:srgbClr val="000000"/>
                          </a:solidFill>
                          <a:effectLst/>
                          <a:latin typeface="Calibri"/>
                        </a:rPr>
                        <a:t>15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100" b="0" i="0" u="none" strike="noStrike" dirty="0">
                          <a:solidFill>
                            <a:srgbClr val="000000"/>
                          </a:solidFill>
                          <a:effectLst/>
                          <a:latin typeface="Calibri"/>
                        </a:rPr>
                        <a:t>94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2"/>
          <p:cNvSpPr>
            <a:spLocks noChangeArrowheads="1"/>
          </p:cNvSpPr>
          <p:nvPr/>
        </p:nvSpPr>
        <p:spPr bwMode="auto">
          <a:xfrm rot="10800000" flipV="1">
            <a:off x="213748" y="1141494"/>
            <a:ext cx="8795169"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CO" altLang="es-CO" sz="1400" b="0" i="0" u="none" strike="noStrike" cap="none" normalizeH="0" baseline="0" dirty="0" smtClean="0">
                <a:ln>
                  <a:noFill/>
                </a:ln>
                <a:solidFill>
                  <a:schemeClr val="tx1"/>
                </a:solidFill>
                <a:effectLst/>
                <a:ea typeface="Calibri" pitchFamily="34" charset="0"/>
                <a:cs typeface="Arial" pitchFamily="34" charset="0"/>
              </a:rPr>
              <a:t>La Gerencia de Seguridad Alimentaria y Nutricional- MANÁ desde el año 2012 hasta la fecha, en ejercicio de la delegación para contratar, y de acuerdo con su objeto misional, ha suscrito 412 contratos distribuidos en las diferentes modalidades de contratación, como se </a:t>
            </a:r>
            <a:r>
              <a:rPr kumimoji="0" lang="es-CO" altLang="es-CO" sz="1400" b="0" i="0" u="none" strike="noStrike" cap="none" normalizeH="0" baseline="0" dirty="0" smtClean="0">
                <a:ln>
                  <a:noFill/>
                </a:ln>
                <a:solidFill>
                  <a:srgbClr val="FF0000"/>
                </a:solidFill>
                <a:effectLst/>
                <a:ea typeface="Calibri" pitchFamily="34" charset="0"/>
                <a:cs typeface="Arial" pitchFamily="34" charset="0"/>
              </a:rPr>
              <a:t> </a:t>
            </a:r>
            <a:r>
              <a:rPr kumimoji="0" lang="es-CO" altLang="es-CO" sz="1400" b="0" i="0" u="none" strike="noStrike" cap="none" normalizeH="0" baseline="0" dirty="0" smtClean="0">
                <a:ln>
                  <a:noFill/>
                </a:ln>
                <a:solidFill>
                  <a:schemeClr val="tx1"/>
                </a:solidFill>
                <a:effectLst/>
                <a:ea typeface="Calibri" pitchFamily="34" charset="0"/>
                <a:cs typeface="Arial" pitchFamily="34" charset="0"/>
              </a:rPr>
              <a:t>indica en el siguiente cuadro</a:t>
            </a:r>
            <a:r>
              <a:rPr kumimoji="0" lang="es-CO" altLang="es-CO" sz="1400" b="0" i="0" u="none" strike="noStrike" cap="none" normalizeH="0" baseline="0" dirty="0" smtClean="0">
                <a:ln>
                  <a:noFill/>
                </a:ln>
                <a:solidFill>
                  <a:schemeClr val="tx1"/>
                </a:solidFill>
                <a:effectLst/>
                <a:cs typeface="Arial" pitchFamily="34" charset="0"/>
              </a:rPr>
              <a:t> </a:t>
            </a:r>
          </a:p>
        </p:txBody>
      </p:sp>
      <p:graphicFrame>
        <p:nvGraphicFramePr>
          <p:cNvPr id="11" name="10 Tabla"/>
          <p:cNvGraphicFramePr>
            <a:graphicFrameLocks noGrp="1"/>
          </p:cNvGraphicFramePr>
          <p:nvPr>
            <p:extLst>
              <p:ext uri="{D42A27DB-BD31-4B8C-83A1-F6EECF244321}">
                <p14:modId xmlns:p14="http://schemas.microsoft.com/office/powerpoint/2010/main" val="2786025202"/>
              </p:ext>
            </p:extLst>
          </p:nvPr>
        </p:nvGraphicFramePr>
        <p:xfrm>
          <a:off x="1257579" y="2009646"/>
          <a:ext cx="6707505" cy="1795145"/>
        </p:xfrm>
        <a:graphic>
          <a:graphicData uri="http://schemas.openxmlformats.org/drawingml/2006/table">
            <a:tbl>
              <a:tblPr firstRow="1" firstCol="1" bandRow="1"/>
              <a:tblGrid>
                <a:gridCol w="767715"/>
                <a:gridCol w="586105"/>
                <a:gridCol w="614045"/>
                <a:gridCol w="614045"/>
                <a:gridCol w="578485"/>
                <a:gridCol w="539115"/>
                <a:gridCol w="652145"/>
                <a:gridCol w="876935"/>
                <a:gridCol w="876300"/>
                <a:gridCol w="602615"/>
              </a:tblGrid>
              <a:tr h="571500">
                <a:tc>
                  <a:txBody>
                    <a:bodyPr/>
                    <a:lstStyle/>
                    <a:p>
                      <a:pPr algn="ctr">
                        <a:lnSpc>
                          <a:spcPct val="115000"/>
                        </a:lnSpc>
                        <a:spcAft>
                          <a:spcPts val="0"/>
                        </a:spcAft>
                      </a:pPr>
                      <a:r>
                        <a:rPr lang="es-CO" sz="1000" b="1">
                          <a:solidFill>
                            <a:srgbClr val="000000"/>
                          </a:solidFill>
                          <a:effectLst/>
                          <a:latin typeface="Calibri"/>
                          <a:ea typeface="Times New Roman"/>
                          <a:cs typeface="Times New Roman"/>
                        </a:rPr>
                        <a:t>MODALIDAD DE SELECCIÓN</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Licitación Pública</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Selección abreviada - Menor cuantía</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Selección abreviada - Subasta inversa </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Concurso de Méritos </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Mínima Cuantía</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Convenios Inter. Adtivos</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Convenios - Sin ánimo de lucro y de Cooperación Internacional</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Contratación Directa</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rowSpan="2">
                  <a:txBody>
                    <a:bodyPr/>
                    <a:lstStyle/>
                    <a:p>
                      <a:pPr algn="ctr">
                        <a:lnSpc>
                          <a:spcPct val="115000"/>
                        </a:lnSpc>
                        <a:spcAft>
                          <a:spcPts val="0"/>
                        </a:spcAft>
                      </a:pPr>
                      <a:r>
                        <a:rPr lang="es-CO" sz="1000" b="1">
                          <a:solidFill>
                            <a:srgbClr val="000000"/>
                          </a:solidFill>
                          <a:effectLst/>
                          <a:latin typeface="Calibri"/>
                          <a:ea typeface="Times New Roman"/>
                          <a:cs typeface="Times New Roman"/>
                        </a:rPr>
                        <a:t>TOTAL</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r>
              <a:tr h="178435">
                <a:tc>
                  <a:txBody>
                    <a:bodyPr/>
                    <a:lstStyle/>
                    <a:p>
                      <a:pPr algn="ctr">
                        <a:lnSpc>
                          <a:spcPct val="115000"/>
                        </a:lnSpc>
                        <a:spcAft>
                          <a:spcPts val="0"/>
                        </a:spcAft>
                      </a:pPr>
                      <a:r>
                        <a:rPr lang="es-CO" sz="1000" b="1">
                          <a:solidFill>
                            <a:srgbClr val="000000"/>
                          </a:solidFill>
                          <a:effectLst/>
                          <a:latin typeface="Calibri"/>
                          <a:ea typeface="Times New Roman"/>
                          <a:cs typeface="Times New Roman"/>
                        </a:rPr>
                        <a:t>AÑO</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178435">
                <a:tc>
                  <a:txBody>
                    <a:bodyPr/>
                    <a:lstStyle/>
                    <a:p>
                      <a:pPr algn="ctr">
                        <a:lnSpc>
                          <a:spcPct val="115000"/>
                        </a:lnSpc>
                        <a:spcAft>
                          <a:spcPts val="0"/>
                        </a:spcAft>
                      </a:pPr>
                      <a:r>
                        <a:rPr lang="es-CO" sz="1000" b="1">
                          <a:solidFill>
                            <a:srgbClr val="000000"/>
                          </a:solidFill>
                          <a:effectLst/>
                          <a:latin typeface="Calibri"/>
                          <a:ea typeface="Times New Roman"/>
                          <a:cs typeface="Times New Roman"/>
                        </a:rPr>
                        <a:t>2012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0</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0</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0</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17</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71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92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435">
                <a:tc>
                  <a:txBody>
                    <a:bodyPr/>
                    <a:lstStyle/>
                    <a:p>
                      <a:pPr algn="ctr">
                        <a:lnSpc>
                          <a:spcPct val="115000"/>
                        </a:lnSpc>
                        <a:spcAft>
                          <a:spcPts val="0"/>
                        </a:spcAft>
                      </a:pPr>
                      <a:r>
                        <a:rPr lang="es-CO" sz="1000" b="1">
                          <a:solidFill>
                            <a:srgbClr val="000000"/>
                          </a:solidFill>
                          <a:effectLst/>
                          <a:latin typeface="Calibri"/>
                          <a:ea typeface="Times New Roman"/>
                          <a:cs typeface="Times New Roman"/>
                        </a:rPr>
                        <a:t>2013</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4</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44</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4</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79</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138</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435">
                <a:tc>
                  <a:txBody>
                    <a:bodyPr/>
                    <a:lstStyle/>
                    <a:p>
                      <a:pPr algn="ctr">
                        <a:lnSpc>
                          <a:spcPct val="115000"/>
                        </a:lnSpc>
                        <a:spcAft>
                          <a:spcPts val="0"/>
                        </a:spcAft>
                      </a:pPr>
                      <a:r>
                        <a:rPr lang="es-CO" sz="1000" b="1">
                          <a:solidFill>
                            <a:srgbClr val="000000"/>
                          </a:solidFill>
                          <a:effectLst/>
                          <a:latin typeface="Calibri"/>
                          <a:ea typeface="Times New Roman"/>
                          <a:cs typeface="Times New Roman"/>
                        </a:rPr>
                        <a:t>2014</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5</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5</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9</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83</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15</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122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435">
                <a:tc>
                  <a:txBody>
                    <a:bodyPr/>
                    <a:lstStyle/>
                    <a:p>
                      <a:pPr algn="ctr">
                        <a:lnSpc>
                          <a:spcPct val="115000"/>
                        </a:lnSpc>
                        <a:spcAft>
                          <a:spcPts val="0"/>
                        </a:spcAft>
                      </a:pPr>
                      <a:r>
                        <a:rPr lang="es-CO" sz="1000" b="1">
                          <a:solidFill>
                            <a:srgbClr val="000000"/>
                          </a:solidFill>
                          <a:effectLst/>
                          <a:latin typeface="Calibri"/>
                          <a:ea typeface="Times New Roman"/>
                          <a:cs typeface="Times New Roman"/>
                        </a:rPr>
                        <a:t>2015</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2</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4</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6</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1</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44</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000">
                          <a:solidFill>
                            <a:srgbClr val="000000"/>
                          </a:solidFill>
                          <a:effectLst/>
                          <a:latin typeface="Calibri"/>
                          <a:ea typeface="Times New Roman"/>
                          <a:cs typeface="Times New Roman"/>
                        </a:rPr>
                        <a:t>60</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105">
                <a:tc>
                  <a:txBody>
                    <a:bodyPr/>
                    <a:lstStyle/>
                    <a:p>
                      <a:pPr algn="ctr">
                        <a:lnSpc>
                          <a:spcPct val="115000"/>
                        </a:lnSpc>
                        <a:spcAft>
                          <a:spcPts val="0"/>
                        </a:spcAft>
                      </a:pPr>
                      <a:r>
                        <a:rPr lang="es-CO" sz="1000" b="1">
                          <a:solidFill>
                            <a:srgbClr val="000000"/>
                          </a:solidFill>
                          <a:effectLst/>
                          <a:latin typeface="Calibri"/>
                          <a:ea typeface="Times New Roman"/>
                          <a:cs typeface="Times New Roman"/>
                        </a:rPr>
                        <a:t>TOTAL</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9</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7</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18</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5</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7</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150</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7</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a:solidFill>
                            <a:srgbClr val="000000"/>
                          </a:solidFill>
                          <a:effectLst/>
                          <a:latin typeface="Calibri"/>
                          <a:ea typeface="Times New Roman"/>
                          <a:cs typeface="Times New Roman"/>
                        </a:rPr>
                        <a:t>209</a:t>
                      </a:r>
                      <a:endParaRPr lang="es-CO" sz="110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a:lnSpc>
                          <a:spcPct val="115000"/>
                        </a:lnSpc>
                        <a:spcAft>
                          <a:spcPts val="0"/>
                        </a:spcAft>
                      </a:pPr>
                      <a:r>
                        <a:rPr lang="es-CO" sz="1000" b="1" dirty="0">
                          <a:solidFill>
                            <a:srgbClr val="000000"/>
                          </a:solidFill>
                          <a:effectLst/>
                          <a:latin typeface="Calibri"/>
                          <a:ea typeface="Times New Roman"/>
                          <a:cs typeface="Times New Roman"/>
                        </a:rPr>
                        <a:t>412</a:t>
                      </a:r>
                      <a:endParaRPr lang="es-CO" sz="1100" dirty="0">
                        <a:effectLst/>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r>
            </a:tbl>
          </a:graphicData>
        </a:graphic>
      </p:graphicFrame>
    </p:spTree>
    <p:extLst>
      <p:ext uri="{BB962C8B-B14F-4D97-AF65-F5344CB8AC3E}">
        <p14:creationId xmlns:p14="http://schemas.microsoft.com/office/powerpoint/2010/main" val="1171938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9" name="8 CuadroTexto"/>
          <p:cNvSpPr txBox="1"/>
          <p:nvPr/>
        </p:nvSpPr>
        <p:spPr>
          <a:xfrm>
            <a:off x="3341762" y="846543"/>
            <a:ext cx="1960408" cy="523220"/>
          </a:xfrm>
          <a:prstGeom prst="rect">
            <a:avLst/>
          </a:prstGeom>
          <a:noFill/>
        </p:spPr>
        <p:txBody>
          <a:bodyPr wrap="none" rtlCol="0">
            <a:spAutoFit/>
          </a:bodyPr>
          <a:lstStyle/>
          <a:p>
            <a:r>
              <a:rPr lang="es-CO" sz="2800" b="1" dirty="0" smtClean="0">
                <a:solidFill>
                  <a:srgbClr val="00B050"/>
                </a:solidFill>
              </a:rPr>
              <a:t>DEMANDAS</a:t>
            </a:r>
            <a:endParaRPr lang="es-CO" sz="2800" b="1" dirty="0">
              <a:solidFill>
                <a:srgbClr val="00B050"/>
              </a:solidFill>
            </a:endParaRPr>
          </a:p>
        </p:txBody>
      </p:sp>
      <p:sp>
        <p:nvSpPr>
          <p:cNvPr id="10" name="9 Rectángulo"/>
          <p:cNvSpPr/>
          <p:nvPr/>
        </p:nvSpPr>
        <p:spPr>
          <a:xfrm>
            <a:off x="408753" y="1565353"/>
            <a:ext cx="8326493" cy="1015663"/>
          </a:xfrm>
          <a:prstGeom prst="rect">
            <a:avLst/>
          </a:prstGeom>
        </p:spPr>
        <p:txBody>
          <a:bodyPr wrap="square">
            <a:spAutoFit/>
          </a:bodyPr>
          <a:lstStyle/>
          <a:p>
            <a:pPr algn="just"/>
            <a:r>
              <a:rPr lang="es-CO" sz="1400" dirty="0">
                <a:solidFill>
                  <a:prstClr val="black"/>
                </a:solidFill>
              </a:rPr>
              <a:t>Actualmente cursan dos demandas ante la jurisdicción contenciosa administrativa, es de anotar que la competencia de representación judicial de la Gobernación de Antioquia se encuentra en cabeza de la Dirección de procesos y </a:t>
            </a:r>
            <a:r>
              <a:rPr lang="es-CO" sz="1400" dirty="0" smtClean="0">
                <a:solidFill>
                  <a:prstClr val="black"/>
                </a:solidFill>
              </a:rPr>
              <a:t>reclamaciones adscrita a la Secretaría General. </a:t>
            </a:r>
            <a:endParaRPr lang="es-CO" sz="1400" dirty="0">
              <a:solidFill>
                <a:prstClr val="black"/>
              </a:solidFill>
            </a:endParaRPr>
          </a:p>
          <a:p>
            <a:pPr algn="just"/>
            <a:r>
              <a:rPr lang="es-CO" b="1" dirty="0">
                <a:solidFill>
                  <a:prstClr val="black"/>
                </a:solidFill>
              </a:rPr>
              <a:t> </a:t>
            </a:r>
            <a:endParaRPr lang="es-CO" dirty="0">
              <a:solidFill>
                <a:prstClr val="black"/>
              </a:solidFill>
            </a:endParaRPr>
          </a:p>
        </p:txBody>
      </p:sp>
      <p:graphicFrame>
        <p:nvGraphicFramePr>
          <p:cNvPr id="13" name="12 Tabla"/>
          <p:cNvGraphicFramePr>
            <a:graphicFrameLocks noGrp="1"/>
          </p:cNvGraphicFramePr>
          <p:nvPr>
            <p:extLst>
              <p:ext uri="{D42A27DB-BD31-4B8C-83A1-F6EECF244321}">
                <p14:modId xmlns:p14="http://schemas.microsoft.com/office/powerpoint/2010/main" val="218179244"/>
              </p:ext>
            </p:extLst>
          </p:nvPr>
        </p:nvGraphicFramePr>
        <p:xfrm>
          <a:off x="457199" y="2616284"/>
          <a:ext cx="8229601" cy="2047121"/>
        </p:xfrm>
        <a:graphic>
          <a:graphicData uri="http://schemas.openxmlformats.org/drawingml/2006/table">
            <a:tbl>
              <a:tblPr firstRow="1" firstCol="1" bandRow="1"/>
              <a:tblGrid>
                <a:gridCol w="1517632"/>
                <a:gridCol w="3218627"/>
                <a:gridCol w="1425652"/>
                <a:gridCol w="2067690"/>
              </a:tblGrid>
              <a:tr h="742577">
                <a:tc>
                  <a:txBody>
                    <a:bodyPr/>
                    <a:lstStyle/>
                    <a:p>
                      <a:pPr marL="457200" algn="l">
                        <a:lnSpc>
                          <a:spcPct val="115000"/>
                        </a:lnSpc>
                        <a:spcAft>
                          <a:spcPts val="0"/>
                        </a:spcAft>
                      </a:pPr>
                      <a:r>
                        <a:rPr lang="es-CO" sz="1000" b="1" dirty="0">
                          <a:effectLst/>
                          <a:latin typeface="Calibri"/>
                          <a:ea typeface="Calibri"/>
                          <a:cs typeface="Arial"/>
                        </a:rPr>
                        <a:t>NUMERO DE PROCESO DE CONTRATACIÓN Y/O CONTRATO</a:t>
                      </a:r>
                      <a:endParaRPr lang="es-CO"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457200" algn="ctr">
                        <a:lnSpc>
                          <a:spcPct val="115000"/>
                        </a:lnSpc>
                        <a:spcAft>
                          <a:spcPts val="0"/>
                        </a:spcAft>
                      </a:pPr>
                      <a:r>
                        <a:rPr lang="es-CO" sz="1000" b="1" dirty="0">
                          <a:effectLst/>
                          <a:latin typeface="Calibri"/>
                          <a:ea typeface="Calibri"/>
                          <a:cs typeface="Arial"/>
                        </a:rPr>
                        <a:t>OBJETO</a:t>
                      </a:r>
                      <a:endParaRPr lang="es-CO"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457200" algn="l">
                        <a:lnSpc>
                          <a:spcPct val="115000"/>
                        </a:lnSpc>
                        <a:spcAft>
                          <a:spcPts val="0"/>
                        </a:spcAft>
                      </a:pPr>
                      <a:r>
                        <a:rPr lang="es-CO" sz="1000" b="1" dirty="0">
                          <a:effectLst/>
                          <a:latin typeface="Calibri"/>
                          <a:ea typeface="Calibri"/>
                          <a:cs typeface="Arial"/>
                        </a:rPr>
                        <a:t>PROYECTO</a:t>
                      </a:r>
                      <a:endParaRPr lang="es-CO"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457200" algn="l">
                        <a:lnSpc>
                          <a:spcPct val="115000"/>
                        </a:lnSpc>
                        <a:spcAft>
                          <a:spcPts val="1000"/>
                        </a:spcAft>
                      </a:pPr>
                      <a:r>
                        <a:rPr lang="es-CO" sz="1000" b="1" dirty="0">
                          <a:effectLst/>
                          <a:latin typeface="Calibri"/>
                          <a:ea typeface="Calibri"/>
                          <a:cs typeface="Arial"/>
                        </a:rPr>
                        <a:t>OBJETO DE LA RECLAMACIÓN</a:t>
                      </a:r>
                      <a:endParaRPr lang="es-CO"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652272">
                <a:tc>
                  <a:txBody>
                    <a:bodyPr/>
                    <a:lstStyle/>
                    <a:p>
                      <a:pPr algn="ctr">
                        <a:lnSpc>
                          <a:spcPct val="107000"/>
                        </a:lnSpc>
                        <a:spcAft>
                          <a:spcPts val="800"/>
                        </a:spcAft>
                      </a:pPr>
                      <a:r>
                        <a:rPr lang="es-CO" sz="1000" b="1">
                          <a:solidFill>
                            <a:srgbClr val="000000"/>
                          </a:solidFill>
                          <a:effectLst/>
                          <a:latin typeface="Calibri"/>
                          <a:ea typeface="Calibri"/>
                          <a:cs typeface="Arial"/>
                        </a:rPr>
                        <a:t>2681</a:t>
                      </a:r>
                      <a:endParaRPr lang="es-CO"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CO" sz="1000" dirty="0">
                          <a:solidFill>
                            <a:srgbClr val="000000"/>
                          </a:solidFill>
                          <a:effectLst/>
                          <a:latin typeface="Calibri"/>
                          <a:ea typeface="Calibri"/>
                          <a:cs typeface="Arial"/>
                        </a:rPr>
                        <a:t>Construcción y desarrollo de una estrategia educativa para fortalecer los procesos pedagógicos del programa Antioquia con Seguridad Alimentaria y Nutricional, a través de la Red Virtual. Construyendo con MANÁ.</a:t>
                      </a:r>
                      <a:endParaRPr lang="es-CO"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CO" sz="1000">
                          <a:solidFill>
                            <a:srgbClr val="000000"/>
                          </a:solidFill>
                          <a:effectLst/>
                          <a:latin typeface="Calibri"/>
                          <a:ea typeface="Calibri"/>
                          <a:cs typeface="Arial"/>
                        </a:rPr>
                        <a:t>PROYECTOS PEDAGOGICOS</a:t>
                      </a:r>
                      <a:endParaRPr lang="es-CO"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CO" sz="1000">
                          <a:solidFill>
                            <a:srgbClr val="000000"/>
                          </a:solidFill>
                          <a:effectLst/>
                          <a:latin typeface="Calibri"/>
                          <a:ea typeface="Calibri"/>
                          <a:cs typeface="Arial"/>
                        </a:rPr>
                        <a:t>NULIDAD DEL ACTA ADMINISTRATIVO DEL ACTO DE ADJUDICACIÓN DEL PROCESO</a:t>
                      </a:r>
                      <a:endParaRPr lang="es-CO"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272">
                <a:tc>
                  <a:txBody>
                    <a:bodyPr/>
                    <a:lstStyle/>
                    <a:p>
                      <a:pPr algn="ctr">
                        <a:lnSpc>
                          <a:spcPct val="107000"/>
                        </a:lnSpc>
                        <a:spcAft>
                          <a:spcPts val="800"/>
                        </a:spcAft>
                      </a:pPr>
                      <a:r>
                        <a:rPr lang="es-CO" sz="1000" b="1">
                          <a:solidFill>
                            <a:srgbClr val="000000"/>
                          </a:solidFill>
                          <a:effectLst/>
                          <a:latin typeface="Calibri"/>
                          <a:ea typeface="Calibri"/>
                          <a:cs typeface="Arial"/>
                        </a:rPr>
                        <a:t>2012SS390018</a:t>
                      </a:r>
                      <a:endParaRPr lang="es-CO"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CO" sz="1000">
                          <a:solidFill>
                            <a:srgbClr val="000000"/>
                          </a:solidFill>
                          <a:effectLst/>
                          <a:latin typeface="Calibri"/>
                          <a:ea typeface="Calibri"/>
                          <a:cs typeface="Arial"/>
                        </a:rPr>
                        <a:t>Implementar la estrategia de complementación alimentaria para la población escolar con matricula oficial de los grados preescolar y primaria con el fin de mejorar sus niveles de seguridad alimentaria y nutricional.</a:t>
                      </a:r>
                      <a:endParaRPr lang="es-CO"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CO" sz="1000" dirty="0">
                          <a:solidFill>
                            <a:srgbClr val="000000"/>
                          </a:solidFill>
                          <a:effectLst/>
                          <a:latin typeface="Calibri"/>
                          <a:ea typeface="Calibri"/>
                          <a:cs typeface="Arial"/>
                        </a:rPr>
                        <a:t>PAE</a:t>
                      </a:r>
                      <a:endParaRPr lang="es-CO"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CO" sz="1000" dirty="0">
                          <a:solidFill>
                            <a:srgbClr val="000000"/>
                          </a:solidFill>
                          <a:effectLst/>
                          <a:latin typeface="Calibri"/>
                          <a:ea typeface="Calibri"/>
                          <a:cs typeface="Arial"/>
                        </a:rPr>
                        <a:t>Liquidación judicial del contrato 2012SS390018</a:t>
                      </a:r>
                      <a:endParaRPr lang="es-CO"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99985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smtClean="0">
                <a:solidFill>
                  <a:srgbClr val="00B050"/>
                </a:solidFill>
              </a:rPr>
              <a:t>Procesos que requieren continuidad </a:t>
            </a:r>
            <a:endParaRPr lang="es-ES" sz="3200" b="1" dirty="0">
              <a:solidFill>
                <a:srgbClr val="00B050"/>
              </a:solidFill>
            </a:endParaRPr>
          </a:p>
        </p:txBody>
      </p:sp>
      <p:sp>
        <p:nvSpPr>
          <p:cNvPr id="3" name="Rectángulo 2"/>
          <p:cNvSpPr/>
          <p:nvPr/>
        </p:nvSpPr>
        <p:spPr>
          <a:xfrm>
            <a:off x="312682" y="825375"/>
            <a:ext cx="8156862" cy="5786199"/>
          </a:xfrm>
          <a:prstGeom prst="rect">
            <a:avLst/>
          </a:prstGeom>
        </p:spPr>
        <p:txBody>
          <a:bodyPr wrap="square">
            <a:spAutoFit/>
          </a:bodyPr>
          <a:lstStyle/>
          <a:p>
            <a:endParaRPr lang="es-ES" b="1" dirty="0">
              <a:solidFill>
                <a:srgbClr val="92D050"/>
              </a:solidFill>
            </a:endParaRPr>
          </a:p>
          <a:p>
            <a:pPr algn="just"/>
            <a:r>
              <a:rPr lang="es-CO" sz="1600" b="1" u="sng" dirty="0"/>
              <a:t>Contratos que requieren reserva presupuestal </a:t>
            </a:r>
            <a:endParaRPr lang="es-CO" sz="1600" b="1" u="sng" dirty="0" smtClean="0"/>
          </a:p>
          <a:p>
            <a:pPr algn="just"/>
            <a:endParaRPr lang="es-CO" sz="1600" dirty="0"/>
          </a:p>
          <a:p>
            <a:pPr lvl="0" algn="just"/>
            <a:r>
              <a:rPr lang="es-ES" sz="1600" dirty="0"/>
              <a:t>Actualmente se requiere reserva presupuestal para 29 contratos los cuales finalizan el 31 de Diciembre de 2015, toda vez que con ellos se garantiza la atención de la estrategia de Centros Recuperación Nutricional (que debe garantizarse durante los 365 días del año), realizando atenciones de manera permanente a los niños y niñas en condición de desnutrición del Departamento de Antioquia de acuerdo a lo establecido en el Manual de Atención Médica respectivo. </a:t>
            </a:r>
            <a:endParaRPr lang="es-ES" sz="1600" dirty="0" smtClean="0"/>
          </a:p>
          <a:p>
            <a:pPr lvl="0" algn="just"/>
            <a:r>
              <a:rPr lang="es-ES" sz="1600" dirty="0" smtClean="0"/>
              <a:t>La </a:t>
            </a:r>
            <a:r>
              <a:rPr lang="es-ES" sz="1600" dirty="0"/>
              <a:t>continuidad de esta estrategia será garantizada para el mes de </a:t>
            </a:r>
            <a:r>
              <a:rPr lang="es-ES" sz="1600" dirty="0" smtClean="0"/>
              <a:t>enero mediante adición a 26 de los contratos vigentes, dicha adición se realizará con recursos de regalías aprobados por el OCAD el pasado mes de octubre; lo anterior con el </a:t>
            </a:r>
            <a:r>
              <a:rPr lang="es-ES" sz="1600" dirty="0"/>
              <a:t>fin de que el gobierno entrante pueda adelantar las actuaciones y adaptaciones que considere necesarias en la estrategia sin que se afecte el servicio</a:t>
            </a:r>
            <a:r>
              <a:rPr lang="es-ES" sz="1600" dirty="0" smtClean="0"/>
              <a:t>.</a:t>
            </a:r>
          </a:p>
          <a:p>
            <a:pPr lvl="0" algn="just"/>
            <a:endParaRPr lang="es-CO" sz="1600" dirty="0"/>
          </a:p>
          <a:p>
            <a:pPr algn="just"/>
            <a:r>
              <a:rPr lang="es-CO" sz="1600" b="1" u="sng" dirty="0"/>
              <a:t>Contratos que requieren prórroga y adición	</a:t>
            </a:r>
            <a:endParaRPr lang="es-CO" sz="1600" b="1" u="sng" dirty="0" smtClean="0"/>
          </a:p>
          <a:p>
            <a:pPr algn="just"/>
            <a:endParaRPr lang="es-CO" sz="1600" dirty="0"/>
          </a:p>
          <a:p>
            <a:pPr lvl="0" algn="just"/>
            <a:r>
              <a:rPr lang="es-CO" sz="1600" dirty="0"/>
              <a:t>Teniendo en cuenta que </a:t>
            </a:r>
            <a:r>
              <a:rPr lang="es-ES" sz="1600" dirty="0"/>
              <a:t>por disposición del Decreto 1852 de 2015, expedido por el Ministerio de Educación Nacional (MEN), se debe garantizar la atención de los restaurantes escolares desde el primer día de calendario escolar, se requiere adicionar y prorrogar el contrato 4600003716 suscrito con el contratista Noel Rodríguez </a:t>
            </a:r>
            <a:r>
              <a:rPr lang="es-ES" sz="1600" dirty="0" err="1"/>
              <a:t>Cubides</a:t>
            </a:r>
            <a:r>
              <a:rPr lang="es-ES" sz="1600" dirty="0"/>
              <a:t>. Es importante anotar que, para tal fin, el MEN asignó recursos por valor de $4.019.564.570</a:t>
            </a:r>
            <a:endParaRPr lang="es-CO" sz="1600" dirty="0"/>
          </a:p>
          <a:p>
            <a:pPr algn="just"/>
            <a:endParaRPr lang="es-ES" sz="1600" dirty="0">
              <a:solidFill>
                <a:prstClr val="black"/>
              </a:solidFill>
            </a:endParaRPr>
          </a:p>
        </p:txBody>
      </p:sp>
    </p:spTree>
    <p:extLst>
      <p:ext uri="{BB962C8B-B14F-4D97-AF65-F5344CB8AC3E}">
        <p14:creationId xmlns:p14="http://schemas.microsoft.com/office/powerpoint/2010/main" val="2789159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36" y="-13692"/>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smtClean="0">
                <a:solidFill>
                  <a:srgbClr val="00B050"/>
                </a:solidFill>
              </a:rPr>
              <a:t>Procesos que requieren continuidad </a:t>
            </a:r>
            <a:endParaRPr lang="es-ES" sz="3200" b="1" dirty="0">
              <a:solidFill>
                <a:srgbClr val="00B050"/>
              </a:solidFill>
            </a:endParaRPr>
          </a:p>
        </p:txBody>
      </p:sp>
      <p:sp>
        <p:nvSpPr>
          <p:cNvPr id="3" name="Rectángulo 2"/>
          <p:cNvSpPr/>
          <p:nvPr/>
        </p:nvSpPr>
        <p:spPr>
          <a:xfrm>
            <a:off x="198382" y="825375"/>
            <a:ext cx="8156862" cy="5570756"/>
          </a:xfrm>
          <a:prstGeom prst="rect">
            <a:avLst/>
          </a:prstGeom>
        </p:spPr>
        <p:txBody>
          <a:bodyPr wrap="square">
            <a:spAutoFit/>
          </a:bodyPr>
          <a:lstStyle/>
          <a:p>
            <a:r>
              <a:rPr lang="es-ES" sz="1600" b="1" u="sng" dirty="0" smtClean="0"/>
              <a:t>Continuidad de la estrategia MANA INFANTIL </a:t>
            </a:r>
          </a:p>
          <a:p>
            <a:endParaRPr lang="es-ES" b="1" u="sng" dirty="0"/>
          </a:p>
          <a:p>
            <a:pPr marL="285750" indent="-285750" algn="just">
              <a:buFont typeface="Arial" panose="020B0604020202020204" pitchFamily="34" charset="0"/>
              <a:buChar char="•"/>
            </a:pPr>
            <a:r>
              <a:rPr lang="es-ES" sz="1600" dirty="0"/>
              <a:t>Con el fin de garantizar la continuidad del servicio de complementación alimentaria para menores de 6 años (MANA INFANTIL), se realizó adición al contrato </a:t>
            </a:r>
            <a:r>
              <a:rPr lang="es-CO" sz="1600" dirty="0"/>
              <a:t>2014SS390002 por valor de $3.779.999.782, con lo cual se cubrirán 41 días calendario de la vigencia 2016; es de anotar que esta estrategia se debe garantizar durante los 365 días del año y con la adición realizada al nuevo gobierno podrá adoptar las medidas que considere para la estrategia sin que se afecte la atención de niños y niñas en el Departamento</a:t>
            </a:r>
            <a:r>
              <a:rPr lang="es-CO" sz="1600" dirty="0" smtClean="0"/>
              <a:t>.</a:t>
            </a:r>
          </a:p>
          <a:p>
            <a:pPr marL="285750" indent="-285750" algn="just">
              <a:buFont typeface="Arial" panose="020B0604020202020204" pitchFamily="34" charset="0"/>
              <a:buChar char="•"/>
            </a:pPr>
            <a:endParaRPr lang="es-CO" sz="1600" dirty="0"/>
          </a:p>
          <a:p>
            <a:pPr algn="just"/>
            <a:r>
              <a:rPr lang="es-CO" sz="1600" b="1" u="sng" dirty="0" smtClean="0"/>
              <a:t>Proyecto con la Comisión Europea</a:t>
            </a:r>
            <a:endParaRPr lang="es-CO" sz="1600" b="1" u="sng" dirty="0"/>
          </a:p>
          <a:p>
            <a:pPr algn="just"/>
            <a:endParaRPr lang="es-CO" sz="1600" dirty="0"/>
          </a:p>
          <a:p>
            <a:pPr marL="285750" indent="-285750" algn="just">
              <a:buFont typeface="Arial" panose="020B0604020202020204" pitchFamily="34" charset="0"/>
              <a:buChar char="•"/>
            </a:pPr>
            <a:r>
              <a:rPr lang="es-CO" sz="1600" dirty="0"/>
              <a:t>La Gerencia MANÁ, junto con otras 15 ciudades y ONG del mundo, fue seleccionada por la Comisión Europea  para recibir la subvención “</a:t>
            </a:r>
            <a:r>
              <a:rPr lang="es-CO" sz="1600" dirty="0" err="1"/>
              <a:t>Food</a:t>
            </a:r>
            <a:r>
              <a:rPr lang="es-CO" sz="1600" dirty="0"/>
              <a:t> Smart </a:t>
            </a:r>
            <a:r>
              <a:rPr lang="es-CO" sz="1600" dirty="0" err="1"/>
              <a:t>Cities</a:t>
            </a:r>
            <a:r>
              <a:rPr lang="es-CO" sz="1600" dirty="0"/>
              <a:t> </a:t>
            </a:r>
            <a:r>
              <a:rPr lang="es-CO" sz="1600" dirty="0" err="1"/>
              <a:t>for</a:t>
            </a:r>
            <a:r>
              <a:rPr lang="es-CO" sz="1600" dirty="0"/>
              <a:t> </a:t>
            </a:r>
            <a:r>
              <a:rPr lang="es-CO" sz="1600" dirty="0" err="1"/>
              <a:t>development</a:t>
            </a:r>
            <a:r>
              <a:rPr lang="es-CO" sz="1600" dirty="0"/>
              <a:t> – EYD2015” (</a:t>
            </a:r>
            <a:r>
              <a:rPr lang="es-CO" sz="1600" dirty="0" err="1"/>
              <a:t>Grant</a:t>
            </a:r>
            <a:r>
              <a:rPr lang="es-CO" sz="1600" dirty="0"/>
              <a:t> </a:t>
            </a:r>
            <a:r>
              <a:rPr lang="es-CO" sz="1600" dirty="0" err="1"/>
              <a:t>Contract</a:t>
            </a:r>
            <a:r>
              <a:rPr lang="es-CO" sz="1600" dirty="0"/>
              <a:t> – </a:t>
            </a:r>
            <a:r>
              <a:rPr lang="es-CO" sz="1600" dirty="0" err="1"/>
              <a:t>External</a:t>
            </a:r>
            <a:r>
              <a:rPr lang="es-CO" sz="1600" dirty="0"/>
              <a:t> </a:t>
            </a:r>
            <a:r>
              <a:rPr lang="es-CO" sz="1600" dirty="0" err="1"/>
              <a:t>Actions</a:t>
            </a:r>
            <a:r>
              <a:rPr lang="es-CO" sz="1600" dirty="0"/>
              <a:t> of </a:t>
            </a:r>
            <a:r>
              <a:rPr lang="es-CO" sz="1600" dirty="0" err="1"/>
              <a:t>the</a:t>
            </a:r>
            <a:r>
              <a:rPr lang="es-CO" sz="1600" dirty="0"/>
              <a:t> </a:t>
            </a:r>
            <a:r>
              <a:rPr lang="es-CO" sz="1600" dirty="0" err="1"/>
              <a:t>European</a:t>
            </a:r>
            <a:r>
              <a:rPr lang="es-CO" sz="1600" dirty="0"/>
              <a:t> </a:t>
            </a:r>
            <a:r>
              <a:rPr lang="es-CO" sz="1600" dirty="0" err="1"/>
              <a:t>Union</a:t>
            </a:r>
            <a:r>
              <a:rPr lang="es-CO" sz="1600" dirty="0"/>
              <a:t> – DCI – NSAED/ 2014 / 338-503) por € 2.685.790. Por motivos relacionados con la Ley de Garantías que no le permitían a la Gobernación de Antioquia recibir los fondos, se aceptaron e implementaron los compromisos adquiridos con la Unión Europea y con los demás aliados del proyecto: </a:t>
            </a:r>
            <a:r>
              <a:rPr lang="es-CO" sz="1600" dirty="0" err="1"/>
              <a:t>Food</a:t>
            </a:r>
            <a:r>
              <a:rPr lang="es-CO" sz="1600" dirty="0"/>
              <a:t> Smart </a:t>
            </a:r>
            <a:r>
              <a:rPr lang="es-CO" sz="1600" dirty="0" err="1"/>
              <a:t>Event</a:t>
            </a:r>
            <a:r>
              <a:rPr lang="es-CO" sz="1600" dirty="0"/>
              <a:t> y taller de la Mesa SAN. Sin embargo aún queda pendiente la firma del </a:t>
            </a:r>
            <a:r>
              <a:rPr lang="es-CO" sz="1600" dirty="0" err="1"/>
              <a:t>Memorandum</a:t>
            </a:r>
            <a:r>
              <a:rPr lang="es-CO" sz="1600" dirty="0"/>
              <a:t> of </a:t>
            </a:r>
            <a:r>
              <a:rPr lang="es-CO" sz="1600" dirty="0" err="1"/>
              <a:t>Understanding</a:t>
            </a:r>
            <a:r>
              <a:rPr lang="es-CO" sz="1600" dirty="0"/>
              <a:t> la ciudad de Milano y la ejecución de los fondos (€ 61,923.79). </a:t>
            </a:r>
          </a:p>
          <a:p>
            <a:pPr marL="285750" indent="-285750" algn="just">
              <a:buFont typeface="Arial" panose="020B0604020202020204" pitchFamily="34" charset="0"/>
              <a:buChar char="•"/>
            </a:pPr>
            <a:endParaRPr lang="es-CO" sz="1600" dirty="0"/>
          </a:p>
          <a:p>
            <a:pPr marL="285750" indent="-285750" algn="just">
              <a:buFont typeface="Arial" panose="020B0604020202020204" pitchFamily="34" charset="0"/>
              <a:buChar char="•"/>
            </a:pPr>
            <a:endParaRPr lang="es-ES" sz="1600" dirty="0">
              <a:solidFill>
                <a:prstClr val="black"/>
              </a:solidFill>
            </a:endParaRPr>
          </a:p>
        </p:txBody>
      </p:sp>
    </p:spTree>
    <p:extLst>
      <p:ext uri="{BB962C8B-B14F-4D97-AF65-F5344CB8AC3E}">
        <p14:creationId xmlns:p14="http://schemas.microsoft.com/office/powerpoint/2010/main" val="4250937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00584" y="5742213"/>
            <a:ext cx="5351576" cy="478958"/>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s-ES" sz="3600" b="1" dirty="0">
              <a:solidFill>
                <a:prstClr val="white">
                  <a:lumMod val="65000"/>
                </a:prstClr>
              </a:solidFill>
              <a:latin typeface="Arial"/>
              <a:cs typeface="Arial"/>
            </a:endParaRPr>
          </a:p>
        </p:txBody>
      </p:sp>
      <p:sp>
        <p:nvSpPr>
          <p:cNvPr id="5" name="Rectángulo 4"/>
          <p:cNvSpPr/>
          <p:nvPr/>
        </p:nvSpPr>
        <p:spPr>
          <a:xfrm>
            <a:off x="0" y="6556458"/>
            <a:ext cx="9144000" cy="10755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solidFill>
            </a:endParaRPr>
          </a:p>
        </p:txBody>
      </p:sp>
      <p:pic>
        <p:nvPicPr>
          <p:cNvPr id="6" name="Imagen 5" descr="log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3526" y="5553359"/>
            <a:ext cx="1115786" cy="1110652"/>
          </a:xfrm>
          <a:prstGeom prst="rect">
            <a:avLst/>
          </a:prstGeom>
        </p:spPr>
      </p:pic>
      <p:pic>
        <p:nvPicPr>
          <p:cNvPr id="7" name="Imagen 6" descr="sepuede.ps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873" y="0"/>
            <a:ext cx="9144000" cy="762771"/>
          </a:xfrm>
          <a:prstGeom prst="rect">
            <a:avLst/>
          </a:prstGeom>
          <a:ln>
            <a:solidFill>
              <a:schemeClr val="bg1"/>
            </a:solidFill>
          </a:ln>
        </p:spPr>
      </p:pic>
      <p:sp>
        <p:nvSpPr>
          <p:cNvPr id="8" name="Rectángulo 7"/>
          <p:cNvSpPr/>
          <p:nvPr/>
        </p:nvSpPr>
        <p:spPr>
          <a:xfrm>
            <a:off x="17535" y="170015"/>
            <a:ext cx="7172973" cy="584775"/>
          </a:xfrm>
          <a:prstGeom prst="rect">
            <a:avLst/>
          </a:prstGeom>
        </p:spPr>
        <p:txBody>
          <a:bodyPr wrap="square">
            <a:spAutoFit/>
          </a:bodyPr>
          <a:lstStyle/>
          <a:p>
            <a:pPr algn="ctr"/>
            <a:r>
              <a:rPr lang="es-ES" sz="3200" b="1" dirty="0" smtClean="0">
                <a:solidFill>
                  <a:srgbClr val="00B050"/>
                </a:solidFill>
              </a:rPr>
              <a:t>Principales Logros </a:t>
            </a:r>
            <a:endParaRPr lang="es-ES" sz="3200" b="1" dirty="0">
              <a:solidFill>
                <a:srgbClr val="00B050"/>
              </a:solidFill>
            </a:endParaRPr>
          </a:p>
        </p:txBody>
      </p:sp>
      <p:sp>
        <p:nvSpPr>
          <p:cNvPr id="3" name="Rectángulo 2"/>
          <p:cNvSpPr/>
          <p:nvPr/>
        </p:nvSpPr>
        <p:spPr>
          <a:xfrm>
            <a:off x="290944" y="754790"/>
            <a:ext cx="8498367" cy="6186309"/>
          </a:xfrm>
          <a:prstGeom prst="rect">
            <a:avLst/>
          </a:prstGeom>
        </p:spPr>
        <p:txBody>
          <a:bodyPr wrap="square">
            <a:spAutoFit/>
          </a:bodyPr>
          <a:lstStyle/>
          <a:p>
            <a:pPr marL="285750" lvl="0" indent="-285750" algn="just">
              <a:buFont typeface="Wingdings" panose="05000000000000000000" pitchFamily="2" charset="2"/>
              <a:buChar char="ü"/>
            </a:pPr>
            <a:r>
              <a:rPr lang="es-CO" sz="1400" dirty="0"/>
              <a:t>Reducción de la mortalidad por desnutrición en el Departamento de Antioquia entre los años 2011 a 2014 del 47,5%, pasando de 4,0 a 2,1 por cada 100.000 niños y niñas menores de 5 años.</a:t>
            </a:r>
          </a:p>
          <a:p>
            <a:pPr algn="just"/>
            <a:endParaRPr lang="es-CO" sz="1400" dirty="0"/>
          </a:p>
          <a:p>
            <a:pPr marL="285750" lvl="0" indent="-285750" algn="just">
              <a:buFont typeface="Wingdings" panose="05000000000000000000" pitchFamily="2" charset="2"/>
              <a:buChar char="ü"/>
            </a:pPr>
            <a:r>
              <a:rPr lang="es-CO" sz="1400" dirty="0"/>
              <a:t>Reducción de la desnutrición global, aguda y crónica en la población menor de 5 años, así: </a:t>
            </a:r>
          </a:p>
          <a:p>
            <a:pPr marL="285750" indent="-285750" algn="just">
              <a:buFont typeface="Wingdings" panose="05000000000000000000" pitchFamily="2" charset="2"/>
              <a:buChar char="ü"/>
            </a:pPr>
            <a:r>
              <a:rPr lang="es-CO" sz="1400" dirty="0"/>
              <a:t>Global: Año 2010 - 2,8% - Año 2014 - 1,8%, </a:t>
            </a:r>
          </a:p>
          <a:p>
            <a:pPr marL="285750" indent="-285750" algn="just">
              <a:buFont typeface="Wingdings" panose="05000000000000000000" pitchFamily="2" charset="2"/>
              <a:buChar char="ü"/>
            </a:pPr>
            <a:r>
              <a:rPr lang="es-CO" sz="1400" dirty="0"/>
              <a:t>Crónica: Año 2010 – 19,2% - Año 2014 – 6,7% </a:t>
            </a:r>
          </a:p>
          <a:p>
            <a:pPr marL="285750" indent="-285750" algn="just">
              <a:buFont typeface="Wingdings" panose="05000000000000000000" pitchFamily="2" charset="2"/>
              <a:buChar char="ü"/>
            </a:pPr>
            <a:r>
              <a:rPr lang="es-CO" sz="1400" dirty="0"/>
              <a:t>Aguda: Año 2005 - 4,3% - Año 2014 – 0,8%</a:t>
            </a:r>
          </a:p>
          <a:p>
            <a:pPr algn="just"/>
            <a:endParaRPr lang="es-CO" sz="1400" dirty="0"/>
          </a:p>
          <a:p>
            <a:pPr marL="285750" indent="-285750" algn="just">
              <a:buFont typeface="Wingdings" panose="05000000000000000000" pitchFamily="2" charset="2"/>
              <a:buChar char="ü"/>
            </a:pPr>
            <a:r>
              <a:rPr lang="es-CO" sz="1400" dirty="0"/>
              <a:t>Durante 2013, MANA fue escogido por la APC (Agencia Presidencial de Cooperación Internacional de Colombia) para ser parte del nuevo catálogo de experiencias exitosas del desarrollo como mecanismo para fortalecer la cooperación horizontal o la cooperación sur-sur Fuentes</a:t>
            </a:r>
            <a:r>
              <a:rPr lang="es-CO" sz="1400" dirty="0" smtClean="0"/>
              <a:t>:</a:t>
            </a:r>
          </a:p>
          <a:p>
            <a:pPr algn="just"/>
            <a:endParaRPr lang="es-CO" sz="1400" dirty="0"/>
          </a:p>
          <a:p>
            <a:pPr algn="just"/>
            <a:r>
              <a:rPr lang="es-CO" sz="1400" dirty="0"/>
              <a:t>Año 2005: Perfil Alimentario y Nutricional de Antioquia</a:t>
            </a:r>
          </a:p>
          <a:p>
            <a:pPr algn="just"/>
            <a:r>
              <a:rPr lang="es-CO" sz="1400" dirty="0"/>
              <a:t>Año 2010: Encuesta Nacional de la Situación Alimentaria y Nutricional - ENSIN</a:t>
            </a:r>
          </a:p>
          <a:p>
            <a:pPr algn="just"/>
            <a:r>
              <a:rPr lang="es-CO" sz="1400" dirty="0"/>
              <a:t>Año 2014: Gerencia de Seguridad Alimentaria y Nutricional MANA – Estudio </a:t>
            </a:r>
            <a:r>
              <a:rPr lang="es-CO" sz="1400" dirty="0" smtClean="0"/>
              <a:t>poblacional</a:t>
            </a:r>
          </a:p>
          <a:p>
            <a:pPr algn="just"/>
            <a:endParaRPr lang="es-CO" sz="1400" dirty="0"/>
          </a:p>
          <a:p>
            <a:pPr marL="285750" lvl="0" indent="-285750">
              <a:buFont typeface="Wingdings" panose="05000000000000000000" pitchFamily="2" charset="2"/>
              <a:buChar char="ü"/>
            </a:pPr>
            <a:r>
              <a:rPr lang="es-CO" sz="1400" dirty="0"/>
              <a:t>MANA fue escogido como experiencia exitosa para ser presentada durante el Congreso Mundial de Consumo de Frutas y Verduras, que se celebró en septiembre de 2012 en Cali</a:t>
            </a:r>
            <a:r>
              <a:rPr lang="es-CO" sz="1400" dirty="0" smtClean="0"/>
              <a:t>.</a:t>
            </a:r>
          </a:p>
          <a:p>
            <a:pPr lvl="0"/>
            <a:endParaRPr lang="es-CO" sz="1400" dirty="0"/>
          </a:p>
          <a:p>
            <a:pPr marL="285750" lvl="0" indent="-285750">
              <a:buFont typeface="Wingdings" panose="05000000000000000000" pitchFamily="2" charset="2"/>
              <a:buChar char="ü"/>
            </a:pPr>
            <a:r>
              <a:rPr lang="es-CO" sz="1400" dirty="0"/>
              <a:t>MANA fue escogido como buena práctica dentro del Banco de la Red de </a:t>
            </a:r>
            <a:r>
              <a:rPr lang="es-CO" sz="1400" dirty="0" err="1"/>
              <a:t>Mercociudades</a:t>
            </a:r>
            <a:r>
              <a:rPr lang="es-CO" sz="1400" dirty="0"/>
              <a:t> (2013). </a:t>
            </a:r>
          </a:p>
          <a:p>
            <a:endParaRPr lang="es-CO" sz="1400" dirty="0"/>
          </a:p>
          <a:p>
            <a:pPr marL="285750" lvl="0" indent="-285750">
              <a:buFont typeface="Wingdings" panose="05000000000000000000" pitchFamily="2" charset="2"/>
              <a:buChar char="ü"/>
            </a:pPr>
            <a:r>
              <a:rPr lang="es-CO" sz="1400" dirty="0"/>
              <a:t>Porcentajes de cumplimiento en la focalización de la población participante de todas las estrategias superiores al 95%. </a:t>
            </a:r>
          </a:p>
          <a:p>
            <a:pPr marL="285750" lvl="0" indent="-285750">
              <a:buFont typeface="Wingdings" panose="05000000000000000000" pitchFamily="2" charset="2"/>
              <a:buChar char="ü"/>
            </a:pPr>
            <a:r>
              <a:rPr lang="es-CO" sz="1400" dirty="0"/>
              <a:t>Fortalecimiento de la capacidad instalada técnica y administrativa para la gestión y adecuado funcionamiento de los programas de complementación alimentaria y proyectos productivos.</a:t>
            </a:r>
          </a:p>
          <a:p>
            <a:endParaRPr lang="es-CO" sz="1400" dirty="0"/>
          </a:p>
          <a:p>
            <a:pPr marL="285750" indent="-285750" algn="just">
              <a:buFont typeface="Wingdings" panose="05000000000000000000" pitchFamily="2" charset="2"/>
              <a:buChar char="ü"/>
            </a:pPr>
            <a:endParaRPr lang="es-CO" sz="1600" dirty="0"/>
          </a:p>
          <a:p>
            <a:pPr marL="285750" indent="-285750" algn="just">
              <a:buFont typeface="Arial" panose="020B0604020202020204" pitchFamily="34" charset="0"/>
              <a:buChar char="•"/>
            </a:pPr>
            <a:endParaRPr lang="es-ES" sz="1600" dirty="0">
              <a:solidFill>
                <a:prstClr val="black"/>
              </a:solidFill>
            </a:endParaRPr>
          </a:p>
        </p:txBody>
      </p:sp>
    </p:spTree>
    <p:extLst>
      <p:ext uri="{BB962C8B-B14F-4D97-AF65-F5344CB8AC3E}">
        <p14:creationId xmlns:p14="http://schemas.microsoft.com/office/powerpoint/2010/main" val="1904372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2244</TotalTime>
  <Words>2042</Words>
  <Application>Microsoft Office PowerPoint</Application>
  <PresentationFormat>Presentación en pantalla (4:3)</PresentationFormat>
  <Paragraphs>358</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Presentación de PowerPoint</vt:lpstr>
      <vt:lpstr>  Reunión de empalme 2 </vt:lpstr>
      <vt:lpstr>Planta de Personal (ver archivo en excel)</vt:lpstr>
      <vt:lpstr>Personal contrato de Prestación de servicios (ver archivo en excel)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DIEGO LOPERA PEREZ</dc:creator>
  <cp:lastModifiedBy>HELGA BLANCO GARCIA</cp:lastModifiedBy>
  <cp:revision>140</cp:revision>
  <dcterms:created xsi:type="dcterms:W3CDTF">2015-07-24T00:19:33Z</dcterms:created>
  <dcterms:modified xsi:type="dcterms:W3CDTF">2015-11-26T14:41:19Z</dcterms:modified>
</cp:coreProperties>
</file>