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69" r:id="rId6"/>
    <p:sldId id="259" r:id="rId7"/>
    <p:sldId id="270" r:id="rId8"/>
    <p:sldId id="272" r:id="rId9"/>
    <p:sldId id="260" r:id="rId10"/>
    <p:sldId id="267" r:id="rId11"/>
    <p:sldId id="261" r:id="rId12"/>
    <p:sldId id="263" r:id="rId13"/>
    <p:sldId id="264" r:id="rId14"/>
    <p:sldId id="265" r:id="rId15"/>
    <p:sldId id="266" r:id="rId16"/>
    <p:sldId id="273" r:id="rId17"/>
    <p:sldId id="274" r:id="rId18"/>
    <p:sldId id="275" r:id="rId19"/>
    <p:sldId id="262" r:id="rId20"/>
    <p:sldId id="277" r:id="rId21"/>
    <p:sldId id="276" r:id="rId22"/>
    <p:sldId id="280" r:id="rId23"/>
    <p:sldId id="281" r:id="rId24"/>
    <p:sldId id="278" r:id="rId25"/>
    <p:sldId id="279" r:id="rId2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345CFC-565B-EA47-D472-7E5C1318B5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31D0CDC-DEEC-ED62-2FFC-CC0DA6C10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CB459FDD-E6A2-4001-31A2-87760760C107}"/>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5" name="Marcador de pie de página 4">
            <a:extLst>
              <a:ext uri="{FF2B5EF4-FFF2-40B4-BE49-F238E27FC236}">
                <a16:creationId xmlns:a16="http://schemas.microsoft.com/office/drawing/2014/main" id="{3A89D17A-8118-4C98-C27C-FCD4C1587E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D483034-E78A-6742-8F6D-BE624C62D7C8}"/>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211389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712CA6-187A-2337-AA02-3976A5FE1DE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BB77B35-9435-8ECC-CEAC-B95846EE38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B80CFE4-E087-E0D8-71A7-803C23BFA5AB}"/>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5" name="Marcador de pie de página 4">
            <a:extLst>
              <a:ext uri="{FF2B5EF4-FFF2-40B4-BE49-F238E27FC236}">
                <a16:creationId xmlns:a16="http://schemas.microsoft.com/office/drawing/2014/main" id="{505007E9-08DD-BCC6-57FA-474B74F9912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DDA4720-1D0D-92C1-16A8-A74ADC7296E8}"/>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115508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EC5BB8E-2AC5-44B7-9F05-1D3C09F2872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133CD62-EDAD-60A6-C5F6-87B6DB8633C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8CBBD9A-156A-0C27-0DFB-4D3A5562C72C}"/>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5" name="Marcador de pie de página 4">
            <a:extLst>
              <a:ext uri="{FF2B5EF4-FFF2-40B4-BE49-F238E27FC236}">
                <a16:creationId xmlns:a16="http://schemas.microsoft.com/office/drawing/2014/main" id="{B1E05A88-9888-5FB0-AB02-CE922507B3C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0D5BFB3-755B-04BF-9950-9A70B8CD25A0}"/>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58564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952FD-26CE-449B-0C5A-95D7EE4792C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1D3F10A-0CCA-8F6E-F6C4-78808C71905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234C8D0-7E79-6843-1FA5-EABEF6B798A0}"/>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5" name="Marcador de pie de página 4">
            <a:extLst>
              <a:ext uri="{FF2B5EF4-FFF2-40B4-BE49-F238E27FC236}">
                <a16:creationId xmlns:a16="http://schemas.microsoft.com/office/drawing/2014/main" id="{0115A6A6-802A-6B7E-BD24-0FE9499948C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9462692-7E2F-DCD8-E011-372D2A518024}"/>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280889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F1EE3-6700-4A45-BB2B-FC1193DEA96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A50C2D9-D222-5306-4730-D3BEDEBA59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FA93C84-0BAB-32DF-B444-5A92FB0E25FE}"/>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5" name="Marcador de pie de página 4">
            <a:extLst>
              <a:ext uri="{FF2B5EF4-FFF2-40B4-BE49-F238E27FC236}">
                <a16:creationId xmlns:a16="http://schemas.microsoft.com/office/drawing/2014/main" id="{42321FCF-C959-C376-CE7A-EF5ADC3AE4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5AE5C7A-C18C-DCB4-6A93-0EC59D6D20E0}"/>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160112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E62EF-E336-40A9-17CF-CB85101D6FB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C7BDC24-D2A8-168C-3CEA-16F57D91005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2FF5FDA-A20D-FA59-3893-27F06AC3F52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F620018-4254-5A73-D970-A9D7BD7BA4DE}"/>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6" name="Marcador de pie de página 5">
            <a:extLst>
              <a:ext uri="{FF2B5EF4-FFF2-40B4-BE49-F238E27FC236}">
                <a16:creationId xmlns:a16="http://schemas.microsoft.com/office/drawing/2014/main" id="{D86447ED-08AA-64B2-678B-0285940C2C5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F803380-E1F0-964B-4C08-4E1D54E5AA94}"/>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2826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0E2B1-8AAF-EA51-9B88-D179059C02A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E8AFBF4-5611-4312-4D3D-A43EEEE68A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8DD1DDA-836E-C7A3-08E2-DF1ED9BE363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93110CA1-6125-5D45-3699-D0B32DC2D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7C6106-B911-052F-8ACD-C36BD5326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C7A19783-1E7C-9FB0-51C8-97B8529AF986}"/>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8" name="Marcador de pie de página 7">
            <a:extLst>
              <a:ext uri="{FF2B5EF4-FFF2-40B4-BE49-F238E27FC236}">
                <a16:creationId xmlns:a16="http://schemas.microsoft.com/office/drawing/2014/main" id="{A4A78FDF-2885-511A-2BA7-C66E8347239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C6F9D86-4193-746A-651C-C772643403CC}"/>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235587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F5A53C-872B-4C0A-D95E-BD877A64FB2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7172374-B8FA-22B5-9FE9-FFFF0F8FC3BE}"/>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4" name="Marcador de pie de página 3">
            <a:extLst>
              <a:ext uri="{FF2B5EF4-FFF2-40B4-BE49-F238E27FC236}">
                <a16:creationId xmlns:a16="http://schemas.microsoft.com/office/drawing/2014/main" id="{A4709F60-75B9-0633-0E9E-DEEE5D8C7D1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B5E222A-CD77-9DC5-2C39-BAB8AD22507A}"/>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152486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82BC820-C97D-78E7-3914-5E200DE3F410}"/>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3" name="Marcador de pie de página 2">
            <a:extLst>
              <a:ext uri="{FF2B5EF4-FFF2-40B4-BE49-F238E27FC236}">
                <a16:creationId xmlns:a16="http://schemas.microsoft.com/office/drawing/2014/main" id="{C494BB1B-A172-2702-1452-17F29AF97B85}"/>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1227825-2D53-333E-86B2-8C82B6EF6F41}"/>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44182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3942C5-75E3-1DD2-465C-9FF3422193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72ED9AE-20F7-85FB-DC2E-635921BE8B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F879D03-65DA-3670-68ED-363BB4B4F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48D705-8AFA-DB87-9FAE-0C5D05959DAA}"/>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6" name="Marcador de pie de página 5">
            <a:extLst>
              <a:ext uri="{FF2B5EF4-FFF2-40B4-BE49-F238E27FC236}">
                <a16:creationId xmlns:a16="http://schemas.microsoft.com/office/drawing/2014/main" id="{AADFB9FC-7BCC-7719-1CAE-DEF1819A48D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74BB1EA-D097-F866-1EC5-E3C5A35661EB}"/>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417161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CEF9E-3BDF-1869-6A75-9537A43231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3589711A-791C-B410-0FAA-53D4D9D76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0392AAC-1C47-4594-1BF0-722DB7EC8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8B50F2-5740-5046-85D8-F4AD698F9CD6}"/>
              </a:ext>
            </a:extLst>
          </p:cNvPr>
          <p:cNvSpPr>
            <a:spLocks noGrp="1"/>
          </p:cNvSpPr>
          <p:nvPr>
            <p:ph type="dt" sz="half" idx="10"/>
          </p:nvPr>
        </p:nvSpPr>
        <p:spPr/>
        <p:txBody>
          <a:bodyPr/>
          <a:lstStyle/>
          <a:p>
            <a:fld id="{83C794AD-1C29-4331-AEC5-6655E43764DB}" type="datetimeFigureOut">
              <a:rPr lang="es-CO" smtClean="0"/>
              <a:t>17/04/2023</a:t>
            </a:fld>
            <a:endParaRPr lang="es-CO"/>
          </a:p>
        </p:txBody>
      </p:sp>
      <p:sp>
        <p:nvSpPr>
          <p:cNvPr id="6" name="Marcador de pie de página 5">
            <a:extLst>
              <a:ext uri="{FF2B5EF4-FFF2-40B4-BE49-F238E27FC236}">
                <a16:creationId xmlns:a16="http://schemas.microsoft.com/office/drawing/2014/main" id="{E201D358-CCBE-70C6-7BE2-B8343800029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D8D502C-267E-C357-17BD-538BC9CFBE5A}"/>
              </a:ext>
            </a:extLst>
          </p:cNvPr>
          <p:cNvSpPr>
            <a:spLocks noGrp="1"/>
          </p:cNvSpPr>
          <p:nvPr>
            <p:ph type="sldNum" sz="quarter" idx="12"/>
          </p:nvPr>
        </p:nvSpPr>
        <p:spPr/>
        <p:txBody>
          <a:bodyPr/>
          <a:lstStyle/>
          <a:p>
            <a:fld id="{3CDA9240-8A52-429E-8A97-54E643B88C7B}" type="slidenum">
              <a:rPr lang="es-CO" smtClean="0"/>
              <a:t>‹Nº›</a:t>
            </a:fld>
            <a:endParaRPr lang="es-CO"/>
          </a:p>
        </p:txBody>
      </p:sp>
    </p:spTree>
    <p:extLst>
      <p:ext uri="{BB962C8B-B14F-4D97-AF65-F5344CB8AC3E}">
        <p14:creationId xmlns:p14="http://schemas.microsoft.com/office/powerpoint/2010/main" val="527027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C9B22C-77E2-9BBB-BAD9-5FD0A5E2E7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949EF55-0182-4605-AC7B-3C6FB0330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47231A5-0B54-B393-BA90-DBF5A61913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794AD-1C29-4331-AEC5-6655E43764DB}" type="datetimeFigureOut">
              <a:rPr lang="es-CO" smtClean="0"/>
              <a:t>17/04/2023</a:t>
            </a:fld>
            <a:endParaRPr lang="es-CO"/>
          </a:p>
        </p:txBody>
      </p:sp>
      <p:sp>
        <p:nvSpPr>
          <p:cNvPr id="5" name="Marcador de pie de página 4">
            <a:extLst>
              <a:ext uri="{FF2B5EF4-FFF2-40B4-BE49-F238E27FC236}">
                <a16:creationId xmlns:a16="http://schemas.microsoft.com/office/drawing/2014/main" id="{663484B7-CDAD-5742-0BA0-E772FDFFB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9D98DE1-395C-C6D4-7788-2E9FC2BA9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A9240-8A52-429E-8A97-54E643B88C7B}" type="slidenum">
              <a:rPr lang="es-CO" smtClean="0"/>
              <a:t>‹Nº›</a:t>
            </a:fld>
            <a:endParaRPr lang="es-CO"/>
          </a:p>
        </p:txBody>
      </p:sp>
    </p:spTree>
    <p:extLst>
      <p:ext uri="{BB962C8B-B14F-4D97-AF65-F5344CB8AC3E}">
        <p14:creationId xmlns:p14="http://schemas.microsoft.com/office/powerpoint/2010/main" val="149868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0D9C0-1609-AF3C-CCB1-00A60881C06C}"/>
              </a:ext>
            </a:extLst>
          </p:cNvPr>
          <p:cNvSpPr>
            <a:spLocks noGrp="1"/>
          </p:cNvSpPr>
          <p:nvPr>
            <p:ph type="ctrTitle"/>
          </p:nvPr>
        </p:nvSpPr>
        <p:spPr/>
        <p:txBody>
          <a:bodyPr/>
          <a:lstStyle/>
          <a:p>
            <a:r>
              <a:rPr lang="es-CO" b="1" dirty="0">
                <a:latin typeface="Arial Narrow" panose="020B0606020202030204" pitchFamily="34" charset="0"/>
              </a:rPr>
              <a:t>ADICIÓN LLANOS DE CUIVÁ</a:t>
            </a:r>
          </a:p>
        </p:txBody>
      </p:sp>
      <p:sp>
        <p:nvSpPr>
          <p:cNvPr id="3" name="Subtítulo 2">
            <a:extLst>
              <a:ext uri="{FF2B5EF4-FFF2-40B4-BE49-F238E27FC236}">
                <a16:creationId xmlns:a16="http://schemas.microsoft.com/office/drawing/2014/main" id="{6E500B15-7CAB-EF74-1ADF-D12F95073A24}"/>
              </a:ext>
            </a:extLst>
          </p:cNvPr>
          <p:cNvSpPr>
            <a:spLocks noGrp="1"/>
          </p:cNvSpPr>
          <p:nvPr>
            <p:ph type="subTitle" idx="1"/>
          </p:nvPr>
        </p:nvSpPr>
        <p:spPr/>
        <p:txBody>
          <a:bodyPr/>
          <a:lstStyle/>
          <a:p>
            <a:r>
              <a:rPr lang="es-MX" sz="2400" b="1" dirty="0">
                <a:effectLst/>
                <a:latin typeface="Arial Narrow" panose="020B0606020202030204" pitchFamily="34" charset="0"/>
                <a:ea typeface="Calibri" panose="020F0502020204030204" pitchFamily="34" charset="0"/>
                <a:cs typeface="Arial" panose="020B0604020202020204" pitchFamily="34" charset="0"/>
              </a:rPr>
              <a:t>MAYORES EXCAVACIONES E INCREMENTO DE LLENOS</a:t>
            </a:r>
            <a:endParaRPr lang="es-CO" b="1" dirty="0"/>
          </a:p>
          <a:p>
            <a:r>
              <a:rPr lang="es-CO" dirty="0">
                <a:effectLst>
                  <a:outerShdw blurRad="38100" dist="38100" dir="2700000" algn="tl">
                    <a:srgbClr val="000000">
                      <a:alpha val="43137"/>
                    </a:srgbClr>
                  </a:outerShdw>
                </a:effectLst>
              </a:rPr>
              <a:t>CANCHA</a:t>
            </a:r>
          </a:p>
        </p:txBody>
      </p:sp>
      <p:pic>
        <p:nvPicPr>
          <p:cNvPr id="5" name="Imagen 4">
            <a:extLst>
              <a:ext uri="{FF2B5EF4-FFF2-40B4-BE49-F238E27FC236}">
                <a16:creationId xmlns:a16="http://schemas.microsoft.com/office/drawing/2014/main" id="{B736BA97-7D6B-44FD-0C1F-F755FB29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410" y="5806740"/>
            <a:ext cx="10640590" cy="847346"/>
          </a:xfrm>
          <a:prstGeom prst="rect">
            <a:avLst/>
          </a:prstGeom>
        </p:spPr>
      </p:pic>
      <p:pic>
        <p:nvPicPr>
          <p:cNvPr id="9" name="Imagen 8">
            <a:extLst>
              <a:ext uri="{FF2B5EF4-FFF2-40B4-BE49-F238E27FC236}">
                <a16:creationId xmlns:a16="http://schemas.microsoft.com/office/drawing/2014/main" id="{26E9A11B-4AF6-6D8A-8088-38D432436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13" y="203914"/>
            <a:ext cx="1907849" cy="1744824"/>
          </a:xfrm>
          <a:prstGeom prst="rect">
            <a:avLst/>
          </a:prstGeom>
        </p:spPr>
      </p:pic>
      <p:pic>
        <p:nvPicPr>
          <p:cNvPr id="11" name="Imagen 10">
            <a:extLst>
              <a:ext uri="{FF2B5EF4-FFF2-40B4-BE49-F238E27FC236}">
                <a16:creationId xmlns:a16="http://schemas.microsoft.com/office/drawing/2014/main" id="{E007BFFC-0865-0EC3-E964-23169E26AEF3}"/>
              </a:ext>
            </a:extLst>
          </p:cNvPr>
          <p:cNvPicPr>
            <a:picLocks noChangeAspect="1"/>
          </p:cNvPicPr>
          <p:nvPr/>
        </p:nvPicPr>
        <p:blipFill>
          <a:blip r:embed="rId4"/>
          <a:stretch>
            <a:fillRect/>
          </a:stretch>
        </p:blipFill>
        <p:spPr>
          <a:xfrm>
            <a:off x="8261353" y="638451"/>
            <a:ext cx="3627434" cy="967824"/>
          </a:xfrm>
          <a:prstGeom prst="rect">
            <a:avLst/>
          </a:prstGeom>
        </p:spPr>
      </p:pic>
    </p:spTree>
    <p:extLst>
      <p:ext uri="{BB962C8B-B14F-4D97-AF65-F5344CB8AC3E}">
        <p14:creationId xmlns:p14="http://schemas.microsoft.com/office/powerpoint/2010/main" val="1228304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6"/>
            <a:ext cx="10515600" cy="1015806"/>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2 EXCAVACION DERECHA ESQUINA</a:t>
            </a:r>
            <a:endParaRPr lang="es-CO" sz="3000" dirty="0"/>
          </a:p>
        </p:txBody>
      </p:sp>
      <p:pic>
        <p:nvPicPr>
          <p:cNvPr id="11" name="Marcador de contenido 10">
            <a:extLst>
              <a:ext uri="{FF2B5EF4-FFF2-40B4-BE49-F238E27FC236}">
                <a16:creationId xmlns:a16="http://schemas.microsoft.com/office/drawing/2014/main" id="{AC6E5A0E-AFD4-FFEE-5645-EC90294F210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38719" y="1380932"/>
            <a:ext cx="3779999" cy="5040000"/>
          </a:xfrm>
        </p:spPr>
      </p:pic>
      <p:pic>
        <p:nvPicPr>
          <p:cNvPr id="12" name="Marcador de contenido 11">
            <a:extLst>
              <a:ext uri="{FF2B5EF4-FFF2-40B4-BE49-F238E27FC236}">
                <a16:creationId xmlns:a16="http://schemas.microsoft.com/office/drawing/2014/main" id="{DE0F5E12-2E15-904A-8EF6-4F53C8C1DD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61792" y="1380932"/>
            <a:ext cx="3779999" cy="5040000"/>
          </a:xfrm>
          <a:prstGeom prst="rect">
            <a:avLst/>
          </a:prstGeom>
        </p:spPr>
      </p:pic>
      <p:graphicFrame>
        <p:nvGraphicFramePr>
          <p:cNvPr id="13" name="Tabla 12">
            <a:extLst>
              <a:ext uri="{FF2B5EF4-FFF2-40B4-BE49-F238E27FC236}">
                <a16:creationId xmlns:a16="http://schemas.microsoft.com/office/drawing/2014/main" id="{7F0F6861-5C67-6EF2-9BB1-24CA650E90B0}"/>
              </a:ext>
            </a:extLst>
          </p:cNvPr>
          <p:cNvGraphicFramePr>
            <a:graphicFrameLocks noGrp="1"/>
          </p:cNvGraphicFramePr>
          <p:nvPr>
            <p:extLst>
              <p:ext uri="{D42A27DB-BD31-4B8C-83A1-F6EECF244321}">
                <p14:modId xmlns:p14="http://schemas.microsoft.com/office/powerpoint/2010/main" val="1494462051"/>
              </p:ext>
            </p:extLst>
          </p:nvPr>
        </p:nvGraphicFramePr>
        <p:xfrm>
          <a:off x="6287276" y="1783995"/>
          <a:ext cx="5688318" cy="1001551"/>
        </p:xfrm>
        <a:graphic>
          <a:graphicData uri="http://schemas.openxmlformats.org/drawingml/2006/table">
            <a:tbl>
              <a:tblPr firstRow="1" bandRow="1">
                <a:tableStyleId>{5C22544A-7EE6-4342-B048-85BDC9FD1C3A}</a:tableStyleId>
              </a:tblPr>
              <a:tblGrid>
                <a:gridCol w="677765">
                  <a:extLst>
                    <a:ext uri="{9D8B030D-6E8A-4147-A177-3AD203B41FA5}">
                      <a16:colId xmlns:a16="http://schemas.microsoft.com/office/drawing/2014/main" val="811949096"/>
                    </a:ext>
                  </a:extLst>
                </a:gridCol>
                <a:gridCol w="1563137">
                  <a:extLst>
                    <a:ext uri="{9D8B030D-6E8A-4147-A177-3AD203B41FA5}">
                      <a16:colId xmlns:a16="http://schemas.microsoft.com/office/drawing/2014/main" val="3721616932"/>
                    </a:ext>
                  </a:extLst>
                </a:gridCol>
                <a:gridCol w="660717">
                  <a:extLst>
                    <a:ext uri="{9D8B030D-6E8A-4147-A177-3AD203B41FA5}">
                      <a16:colId xmlns:a16="http://schemas.microsoft.com/office/drawing/2014/main" val="3239417946"/>
                    </a:ext>
                  </a:extLst>
                </a:gridCol>
                <a:gridCol w="727393">
                  <a:extLst>
                    <a:ext uri="{9D8B030D-6E8A-4147-A177-3AD203B41FA5}">
                      <a16:colId xmlns:a16="http://schemas.microsoft.com/office/drawing/2014/main" val="885664565"/>
                    </a:ext>
                  </a:extLst>
                </a:gridCol>
                <a:gridCol w="713677">
                  <a:extLst>
                    <a:ext uri="{9D8B030D-6E8A-4147-A177-3AD203B41FA5}">
                      <a16:colId xmlns:a16="http://schemas.microsoft.com/office/drawing/2014/main" val="2623615307"/>
                    </a:ext>
                  </a:extLst>
                </a:gridCol>
                <a:gridCol w="1345629">
                  <a:extLst>
                    <a:ext uri="{9D8B030D-6E8A-4147-A177-3AD203B41FA5}">
                      <a16:colId xmlns:a16="http://schemas.microsoft.com/office/drawing/2014/main" val="2246242285"/>
                    </a:ext>
                  </a:extLst>
                </a:gridCol>
              </a:tblGrid>
              <a:tr h="370840">
                <a:tc>
                  <a:txBody>
                    <a:bodyPr/>
                    <a:lstStyle/>
                    <a:p>
                      <a:pPr algn="ctr"/>
                      <a:r>
                        <a:rPr lang="es-CO" sz="1500" dirty="0"/>
                        <a:t>Zona</a:t>
                      </a:r>
                    </a:p>
                  </a:txBody>
                  <a:tcPr anchor="ctr"/>
                </a:tc>
                <a:tc>
                  <a:txBody>
                    <a:bodyPr/>
                    <a:lstStyle/>
                    <a:p>
                      <a:pPr algn="ctr"/>
                      <a:r>
                        <a:rPr lang="es-CO" sz="1500" dirty="0"/>
                        <a:t>Descripción</a:t>
                      </a:r>
                    </a:p>
                  </a:txBody>
                  <a:tcPr anchor="ctr"/>
                </a:tc>
                <a:tc>
                  <a:txBody>
                    <a:bodyPr/>
                    <a:lstStyle/>
                    <a:p>
                      <a:pPr algn="ctr"/>
                      <a:r>
                        <a:rPr lang="es-CO" sz="1500" dirty="0"/>
                        <a:t>Largo</a:t>
                      </a:r>
                    </a:p>
                  </a:txBody>
                  <a:tcPr anchor="ctr"/>
                </a:tc>
                <a:tc>
                  <a:txBody>
                    <a:bodyPr/>
                    <a:lstStyle/>
                    <a:p>
                      <a:pPr algn="ctr"/>
                      <a:r>
                        <a:rPr lang="es-CO" sz="1500" dirty="0"/>
                        <a:t>Ancho</a:t>
                      </a:r>
                    </a:p>
                  </a:txBody>
                  <a:tcPr anchor="ctr"/>
                </a:tc>
                <a:tc>
                  <a:txBody>
                    <a:bodyPr/>
                    <a:lstStyle/>
                    <a:p>
                      <a:pPr algn="ctr"/>
                      <a:r>
                        <a:rPr lang="es-CO" sz="1500" dirty="0"/>
                        <a:t>Altura</a:t>
                      </a:r>
                    </a:p>
                  </a:txBody>
                  <a:tcPr anchor="ctr"/>
                </a:tc>
                <a:tc>
                  <a:txBody>
                    <a:bodyPr/>
                    <a:lstStyle/>
                    <a:p>
                      <a:pPr algn="ctr"/>
                      <a:r>
                        <a:rPr lang="es-CO" sz="1500" dirty="0"/>
                        <a:t>Volumen (m3)</a:t>
                      </a:r>
                    </a:p>
                  </a:txBody>
                  <a:tcPr anchor="ctr"/>
                </a:tc>
                <a:extLst>
                  <a:ext uri="{0D108BD9-81ED-4DB2-BD59-A6C34878D82A}">
                    <a16:rowId xmlns:a16="http://schemas.microsoft.com/office/drawing/2014/main" val="3924391100"/>
                  </a:ext>
                </a:extLst>
              </a:tr>
              <a:tr h="630711">
                <a:tc>
                  <a:txBody>
                    <a:bodyPr/>
                    <a:lstStyle/>
                    <a:p>
                      <a:pPr algn="ctr"/>
                      <a:r>
                        <a:rPr lang="es-CO" sz="1500" dirty="0"/>
                        <a:t>2</a:t>
                      </a:r>
                    </a:p>
                  </a:txBody>
                  <a:tcPr anchor="ctr"/>
                </a:tc>
                <a:tc>
                  <a:txBody>
                    <a:bodyPr/>
                    <a:lstStyle/>
                    <a:p>
                      <a:r>
                        <a:rPr lang="es-CO" sz="1500" dirty="0"/>
                        <a:t>Excavación derecha esquina</a:t>
                      </a:r>
                    </a:p>
                  </a:txBody>
                  <a:tcPr anchor="ctr"/>
                </a:tc>
                <a:tc>
                  <a:txBody>
                    <a:bodyPr/>
                    <a:lstStyle/>
                    <a:p>
                      <a:pPr algn="ctr"/>
                      <a:r>
                        <a:rPr lang="es-CO" sz="1500" dirty="0"/>
                        <a:t>18,60</a:t>
                      </a:r>
                    </a:p>
                  </a:txBody>
                  <a:tcPr anchor="ctr"/>
                </a:tc>
                <a:tc>
                  <a:txBody>
                    <a:bodyPr/>
                    <a:lstStyle/>
                    <a:p>
                      <a:pPr algn="ctr"/>
                      <a:r>
                        <a:rPr lang="es-CO" sz="1500" dirty="0"/>
                        <a:t>3,00</a:t>
                      </a:r>
                    </a:p>
                  </a:txBody>
                  <a:tcPr anchor="ctr"/>
                </a:tc>
                <a:tc>
                  <a:txBody>
                    <a:bodyPr/>
                    <a:lstStyle/>
                    <a:p>
                      <a:pPr algn="ctr"/>
                      <a:r>
                        <a:rPr lang="es-CO" sz="1500" dirty="0"/>
                        <a:t>0,80</a:t>
                      </a:r>
                    </a:p>
                  </a:txBody>
                  <a:tcPr anchor="ctr"/>
                </a:tc>
                <a:tc>
                  <a:txBody>
                    <a:bodyPr/>
                    <a:lstStyle/>
                    <a:p>
                      <a:pPr algn="ctr"/>
                      <a:r>
                        <a:rPr lang="es-CO" sz="1500" dirty="0"/>
                        <a:t>44,64</a:t>
                      </a:r>
                    </a:p>
                  </a:txBody>
                  <a:tcPr anchor="ctr"/>
                </a:tc>
                <a:extLst>
                  <a:ext uri="{0D108BD9-81ED-4DB2-BD59-A6C34878D82A}">
                    <a16:rowId xmlns:a16="http://schemas.microsoft.com/office/drawing/2014/main" val="1894190993"/>
                  </a:ext>
                </a:extLst>
              </a:tr>
            </a:tbl>
          </a:graphicData>
        </a:graphic>
      </p:graphicFrame>
      <p:pic>
        <p:nvPicPr>
          <p:cNvPr id="15" name="Imagen 14">
            <a:extLst>
              <a:ext uri="{FF2B5EF4-FFF2-40B4-BE49-F238E27FC236}">
                <a16:creationId xmlns:a16="http://schemas.microsoft.com/office/drawing/2014/main" id="{6949C627-2497-971E-76C2-D37D1182C9D0}"/>
              </a:ext>
            </a:extLst>
          </p:cNvPr>
          <p:cNvPicPr>
            <a:picLocks noChangeAspect="1"/>
          </p:cNvPicPr>
          <p:nvPr/>
        </p:nvPicPr>
        <p:blipFill>
          <a:blip r:embed="rId4"/>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176338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5"/>
            <a:ext cx="10515600" cy="1013105"/>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3 EXCAVACIÓN IZQUIERDA ESQUINA</a:t>
            </a:r>
            <a:endParaRPr lang="es-CO" sz="3000" dirty="0"/>
          </a:p>
        </p:txBody>
      </p:sp>
      <p:pic>
        <p:nvPicPr>
          <p:cNvPr id="8" name="Marcador de contenido 7">
            <a:extLst>
              <a:ext uri="{FF2B5EF4-FFF2-40B4-BE49-F238E27FC236}">
                <a16:creationId xmlns:a16="http://schemas.microsoft.com/office/drawing/2014/main" id="{F4261AD0-247F-8E54-09C4-EDD8403CE8B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81311" y="1378230"/>
            <a:ext cx="3779999" cy="5040000"/>
          </a:xfrm>
        </p:spPr>
      </p:pic>
      <p:pic>
        <p:nvPicPr>
          <p:cNvPr id="6" name="Marcador de contenido 5">
            <a:extLst>
              <a:ext uri="{FF2B5EF4-FFF2-40B4-BE49-F238E27FC236}">
                <a16:creationId xmlns:a16="http://schemas.microsoft.com/office/drawing/2014/main" id="{8760F9D2-09B0-D41D-8AA7-05E425A694F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0690" y="1378230"/>
            <a:ext cx="3779999" cy="5040000"/>
          </a:xfrm>
        </p:spPr>
      </p:pic>
      <p:pic>
        <p:nvPicPr>
          <p:cNvPr id="12" name="Imagen 11">
            <a:extLst>
              <a:ext uri="{FF2B5EF4-FFF2-40B4-BE49-F238E27FC236}">
                <a16:creationId xmlns:a16="http://schemas.microsoft.com/office/drawing/2014/main" id="{105C26C8-EF9B-6C01-9E1E-B80910671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000" y="1378230"/>
            <a:ext cx="3780000" cy="5040000"/>
          </a:xfrm>
          <a:prstGeom prst="rect">
            <a:avLst/>
          </a:prstGeom>
        </p:spPr>
      </p:pic>
      <p:graphicFrame>
        <p:nvGraphicFramePr>
          <p:cNvPr id="13" name="Tabla 12">
            <a:extLst>
              <a:ext uri="{FF2B5EF4-FFF2-40B4-BE49-F238E27FC236}">
                <a16:creationId xmlns:a16="http://schemas.microsoft.com/office/drawing/2014/main" id="{2CFA034B-305A-5880-10D5-EB5BD36FEEE6}"/>
              </a:ext>
            </a:extLst>
          </p:cNvPr>
          <p:cNvGraphicFramePr>
            <a:graphicFrameLocks noGrp="1"/>
          </p:cNvGraphicFramePr>
          <p:nvPr>
            <p:extLst>
              <p:ext uri="{D42A27DB-BD31-4B8C-83A1-F6EECF244321}">
                <p14:modId xmlns:p14="http://schemas.microsoft.com/office/powerpoint/2010/main" val="135341958"/>
              </p:ext>
            </p:extLst>
          </p:nvPr>
        </p:nvGraphicFramePr>
        <p:xfrm>
          <a:off x="6361921" y="1504076"/>
          <a:ext cx="5688318" cy="1001551"/>
        </p:xfrm>
        <a:graphic>
          <a:graphicData uri="http://schemas.openxmlformats.org/drawingml/2006/table">
            <a:tbl>
              <a:tblPr firstRow="1" bandRow="1">
                <a:tableStyleId>{5C22544A-7EE6-4342-B048-85BDC9FD1C3A}</a:tableStyleId>
              </a:tblPr>
              <a:tblGrid>
                <a:gridCol w="677765">
                  <a:extLst>
                    <a:ext uri="{9D8B030D-6E8A-4147-A177-3AD203B41FA5}">
                      <a16:colId xmlns:a16="http://schemas.microsoft.com/office/drawing/2014/main" val="811949096"/>
                    </a:ext>
                  </a:extLst>
                </a:gridCol>
                <a:gridCol w="1563137">
                  <a:extLst>
                    <a:ext uri="{9D8B030D-6E8A-4147-A177-3AD203B41FA5}">
                      <a16:colId xmlns:a16="http://schemas.microsoft.com/office/drawing/2014/main" val="3721616932"/>
                    </a:ext>
                  </a:extLst>
                </a:gridCol>
                <a:gridCol w="660717">
                  <a:extLst>
                    <a:ext uri="{9D8B030D-6E8A-4147-A177-3AD203B41FA5}">
                      <a16:colId xmlns:a16="http://schemas.microsoft.com/office/drawing/2014/main" val="3239417946"/>
                    </a:ext>
                  </a:extLst>
                </a:gridCol>
                <a:gridCol w="727393">
                  <a:extLst>
                    <a:ext uri="{9D8B030D-6E8A-4147-A177-3AD203B41FA5}">
                      <a16:colId xmlns:a16="http://schemas.microsoft.com/office/drawing/2014/main" val="885664565"/>
                    </a:ext>
                  </a:extLst>
                </a:gridCol>
                <a:gridCol w="713677">
                  <a:extLst>
                    <a:ext uri="{9D8B030D-6E8A-4147-A177-3AD203B41FA5}">
                      <a16:colId xmlns:a16="http://schemas.microsoft.com/office/drawing/2014/main" val="2623615307"/>
                    </a:ext>
                  </a:extLst>
                </a:gridCol>
                <a:gridCol w="1345629">
                  <a:extLst>
                    <a:ext uri="{9D8B030D-6E8A-4147-A177-3AD203B41FA5}">
                      <a16:colId xmlns:a16="http://schemas.microsoft.com/office/drawing/2014/main" val="2246242285"/>
                    </a:ext>
                  </a:extLst>
                </a:gridCol>
              </a:tblGrid>
              <a:tr h="370840">
                <a:tc>
                  <a:txBody>
                    <a:bodyPr/>
                    <a:lstStyle/>
                    <a:p>
                      <a:pPr algn="ctr"/>
                      <a:r>
                        <a:rPr lang="es-CO" sz="1500" dirty="0"/>
                        <a:t>Zona</a:t>
                      </a:r>
                    </a:p>
                  </a:txBody>
                  <a:tcPr anchor="ctr"/>
                </a:tc>
                <a:tc>
                  <a:txBody>
                    <a:bodyPr/>
                    <a:lstStyle/>
                    <a:p>
                      <a:pPr algn="ctr"/>
                      <a:r>
                        <a:rPr lang="es-CO" sz="1500" dirty="0"/>
                        <a:t>Descripción</a:t>
                      </a:r>
                    </a:p>
                  </a:txBody>
                  <a:tcPr anchor="ctr"/>
                </a:tc>
                <a:tc>
                  <a:txBody>
                    <a:bodyPr/>
                    <a:lstStyle/>
                    <a:p>
                      <a:pPr algn="ctr"/>
                      <a:r>
                        <a:rPr lang="es-CO" sz="1500" dirty="0"/>
                        <a:t>Largo</a:t>
                      </a:r>
                    </a:p>
                  </a:txBody>
                  <a:tcPr anchor="ctr"/>
                </a:tc>
                <a:tc>
                  <a:txBody>
                    <a:bodyPr/>
                    <a:lstStyle/>
                    <a:p>
                      <a:pPr algn="ctr"/>
                      <a:r>
                        <a:rPr lang="es-CO" sz="1500" dirty="0"/>
                        <a:t>Ancho</a:t>
                      </a:r>
                    </a:p>
                  </a:txBody>
                  <a:tcPr anchor="ctr"/>
                </a:tc>
                <a:tc>
                  <a:txBody>
                    <a:bodyPr/>
                    <a:lstStyle/>
                    <a:p>
                      <a:pPr algn="ctr"/>
                      <a:r>
                        <a:rPr lang="es-CO" sz="1500" dirty="0"/>
                        <a:t>Altura</a:t>
                      </a:r>
                    </a:p>
                  </a:txBody>
                  <a:tcPr anchor="ctr"/>
                </a:tc>
                <a:tc>
                  <a:txBody>
                    <a:bodyPr/>
                    <a:lstStyle/>
                    <a:p>
                      <a:pPr algn="ctr"/>
                      <a:r>
                        <a:rPr lang="es-CO" sz="1500" dirty="0"/>
                        <a:t>Volumen (m3)</a:t>
                      </a:r>
                    </a:p>
                  </a:txBody>
                  <a:tcPr anchor="ctr"/>
                </a:tc>
                <a:extLst>
                  <a:ext uri="{0D108BD9-81ED-4DB2-BD59-A6C34878D82A}">
                    <a16:rowId xmlns:a16="http://schemas.microsoft.com/office/drawing/2014/main" val="3924391100"/>
                  </a:ext>
                </a:extLst>
              </a:tr>
              <a:tr h="630711">
                <a:tc>
                  <a:txBody>
                    <a:bodyPr/>
                    <a:lstStyle/>
                    <a:p>
                      <a:pPr algn="ctr"/>
                      <a:r>
                        <a:rPr lang="es-CO" sz="1500" dirty="0"/>
                        <a:t>3</a:t>
                      </a:r>
                    </a:p>
                  </a:txBody>
                  <a:tcPr anchor="ctr"/>
                </a:tc>
                <a:tc>
                  <a:txBody>
                    <a:bodyPr/>
                    <a:lstStyle/>
                    <a:p>
                      <a:r>
                        <a:rPr lang="es-CO" sz="1500" dirty="0"/>
                        <a:t>Excavación izquierda esquina</a:t>
                      </a:r>
                    </a:p>
                  </a:txBody>
                  <a:tcPr anchor="ctr"/>
                </a:tc>
                <a:tc>
                  <a:txBody>
                    <a:bodyPr/>
                    <a:lstStyle/>
                    <a:p>
                      <a:pPr algn="ctr"/>
                      <a:r>
                        <a:rPr lang="es-CO" sz="1500" dirty="0"/>
                        <a:t>18,70</a:t>
                      </a:r>
                    </a:p>
                  </a:txBody>
                  <a:tcPr anchor="ctr"/>
                </a:tc>
                <a:tc>
                  <a:txBody>
                    <a:bodyPr/>
                    <a:lstStyle/>
                    <a:p>
                      <a:pPr algn="ctr"/>
                      <a:r>
                        <a:rPr lang="es-CO" sz="1500" dirty="0"/>
                        <a:t>2,80</a:t>
                      </a:r>
                    </a:p>
                  </a:txBody>
                  <a:tcPr anchor="ctr"/>
                </a:tc>
                <a:tc>
                  <a:txBody>
                    <a:bodyPr/>
                    <a:lstStyle/>
                    <a:p>
                      <a:pPr algn="ctr"/>
                      <a:r>
                        <a:rPr lang="es-CO" sz="1500" dirty="0"/>
                        <a:t>0,60</a:t>
                      </a:r>
                    </a:p>
                  </a:txBody>
                  <a:tcPr anchor="ctr"/>
                </a:tc>
                <a:tc>
                  <a:txBody>
                    <a:bodyPr/>
                    <a:lstStyle/>
                    <a:p>
                      <a:pPr algn="ctr"/>
                      <a:r>
                        <a:rPr lang="es-CO" sz="1500" dirty="0"/>
                        <a:t>31,42</a:t>
                      </a:r>
                    </a:p>
                  </a:txBody>
                  <a:tcPr anchor="ctr"/>
                </a:tc>
                <a:extLst>
                  <a:ext uri="{0D108BD9-81ED-4DB2-BD59-A6C34878D82A}">
                    <a16:rowId xmlns:a16="http://schemas.microsoft.com/office/drawing/2014/main" val="1894190993"/>
                  </a:ext>
                </a:extLst>
              </a:tr>
            </a:tbl>
          </a:graphicData>
        </a:graphic>
      </p:graphicFrame>
      <p:pic>
        <p:nvPicPr>
          <p:cNvPr id="15" name="Imagen 14">
            <a:extLst>
              <a:ext uri="{FF2B5EF4-FFF2-40B4-BE49-F238E27FC236}">
                <a16:creationId xmlns:a16="http://schemas.microsoft.com/office/drawing/2014/main" id="{9F6791BC-5103-93F2-95AC-76FEE5750541}"/>
              </a:ext>
            </a:extLst>
          </p:cNvPr>
          <p:cNvPicPr>
            <a:picLocks noChangeAspect="1"/>
          </p:cNvPicPr>
          <p:nvPr/>
        </p:nvPicPr>
        <p:blipFill>
          <a:blip r:embed="rId5"/>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2486165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559837"/>
            <a:ext cx="10515600" cy="1418253"/>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5 EXCAVACION PARA REEMPLAZAR SUELO EN MALAS CONDICIONES</a:t>
            </a:r>
            <a:endParaRPr lang="es-CO" sz="3000" dirty="0"/>
          </a:p>
        </p:txBody>
      </p:sp>
      <p:pic>
        <p:nvPicPr>
          <p:cNvPr id="7" name="Marcador de contenido 6">
            <a:extLst>
              <a:ext uri="{FF2B5EF4-FFF2-40B4-BE49-F238E27FC236}">
                <a16:creationId xmlns:a16="http://schemas.microsoft.com/office/drawing/2014/main" id="{0E8EC269-D6CA-F18C-19F6-B3FC7C02EAB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4" name="Marcador de contenido 3">
            <a:extLst>
              <a:ext uri="{FF2B5EF4-FFF2-40B4-BE49-F238E27FC236}">
                <a16:creationId xmlns:a16="http://schemas.microsoft.com/office/drawing/2014/main" id="{9FEF8FAE-C43D-E057-2347-7C30CAE43E9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Imagen 7">
            <a:extLst>
              <a:ext uri="{FF2B5EF4-FFF2-40B4-BE49-F238E27FC236}">
                <a16:creationId xmlns:a16="http://schemas.microsoft.com/office/drawing/2014/main" id="{252334F3-D337-2DA6-8FCB-C2858EBB7D6B}"/>
              </a:ext>
            </a:extLst>
          </p:cNvPr>
          <p:cNvPicPr>
            <a:picLocks noChangeAspect="1"/>
          </p:cNvPicPr>
          <p:nvPr/>
        </p:nvPicPr>
        <p:blipFill>
          <a:blip r:embed="rId4"/>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1470244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913606"/>
            <a:ext cx="10515600" cy="1073814"/>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5 EXCAVACION PARA REEMPLAZAR SUELO EN MALAS CONDICIONES</a:t>
            </a:r>
            <a:endParaRPr lang="es-CO" sz="3000" dirty="0"/>
          </a:p>
        </p:txBody>
      </p:sp>
      <p:pic>
        <p:nvPicPr>
          <p:cNvPr id="12" name="Marcador de contenido 11">
            <a:extLst>
              <a:ext uri="{FF2B5EF4-FFF2-40B4-BE49-F238E27FC236}">
                <a16:creationId xmlns:a16="http://schemas.microsoft.com/office/drawing/2014/main" id="{3BC606DE-5C2D-27E8-69C6-E6FB9B455FE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14" name="Marcador de contenido 13">
            <a:extLst>
              <a:ext uri="{FF2B5EF4-FFF2-40B4-BE49-F238E27FC236}">
                <a16:creationId xmlns:a16="http://schemas.microsoft.com/office/drawing/2014/main" id="{616714B1-35E8-1EBD-9469-D472323BEEA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15" name="Imagen 14">
            <a:extLst>
              <a:ext uri="{FF2B5EF4-FFF2-40B4-BE49-F238E27FC236}">
                <a16:creationId xmlns:a16="http://schemas.microsoft.com/office/drawing/2014/main" id="{1B9CA4E8-8E8C-AE2F-3B70-4AB6AA499656}"/>
              </a:ext>
            </a:extLst>
          </p:cNvPr>
          <p:cNvPicPr>
            <a:picLocks noChangeAspect="1"/>
          </p:cNvPicPr>
          <p:nvPr/>
        </p:nvPicPr>
        <p:blipFill>
          <a:blip r:embed="rId4"/>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2260959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643812"/>
            <a:ext cx="10515600" cy="1046876"/>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5 EXCAVACIÓN PARA REEMPLAZAR SUELO EN MALAS CONDICIONES</a:t>
            </a:r>
            <a:endParaRPr lang="es-CO" sz="3000" dirty="0"/>
          </a:p>
        </p:txBody>
      </p:sp>
      <p:pic>
        <p:nvPicPr>
          <p:cNvPr id="8" name="Marcador de contenido 7">
            <a:extLst>
              <a:ext uri="{FF2B5EF4-FFF2-40B4-BE49-F238E27FC236}">
                <a16:creationId xmlns:a16="http://schemas.microsoft.com/office/drawing/2014/main" id="{9F49BBD5-A192-B32D-6D8D-9F395E08415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4556" y="1690689"/>
            <a:ext cx="3687147" cy="4916197"/>
          </a:xfrm>
        </p:spPr>
      </p:pic>
      <p:pic>
        <p:nvPicPr>
          <p:cNvPr id="10" name="Marcador de contenido 9">
            <a:extLst>
              <a:ext uri="{FF2B5EF4-FFF2-40B4-BE49-F238E27FC236}">
                <a16:creationId xmlns:a16="http://schemas.microsoft.com/office/drawing/2014/main" id="{9AECD8C2-B4B1-2129-71C2-11CE021B3E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52426" y="1690688"/>
            <a:ext cx="3687147" cy="4916197"/>
          </a:xfrm>
        </p:spPr>
      </p:pic>
      <p:pic>
        <p:nvPicPr>
          <p:cNvPr id="13" name="Imagen 12">
            <a:extLst>
              <a:ext uri="{FF2B5EF4-FFF2-40B4-BE49-F238E27FC236}">
                <a16:creationId xmlns:a16="http://schemas.microsoft.com/office/drawing/2014/main" id="{CADC7B17-926E-4B3A-5628-24B141DF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295" y="1690687"/>
            <a:ext cx="3687149" cy="4916198"/>
          </a:xfrm>
          <a:prstGeom prst="rect">
            <a:avLst/>
          </a:prstGeom>
        </p:spPr>
      </p:pic>
      <p:pic>
        <p:nvPicPr>
          <p:cNvPr id="15" name="Imagen 14">
            <a:extLst>
              <a:ext uri="{FF2B5EF4-FFF2-40B4-BE49-F238E27FC236}">
                <a16:creationId xmlns:a16="http://schemas.microsoft.com/office/drawing/2014/main" id="{B3D59B1B-2F7C-BCD0-D500-A30C5FCAE9B8}"/>
              </a:ext>
            </a:extLst>
          </p:cNvPr>
          <p:cNvPicPr>
            <a:picLocks noChangeAspect="1"/>
          </p:cNvPicPr>
          <p:nvPr/>
        </p:nvPicPr>
        <p:blipFill>
          <a:blip r:embed="rId5"/>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4239342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1054359"/>
            <a:ext cx="10515600" cy="1003835"/>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5 EXCAVACIÓN PARA REEMPLAZAR SUELO EN MALAS CONDICIONES</a:t>
            </a:r>
            <a:endParaRPr lang="es-CO" sz="3000" dirty="0"/>
          </a:p>
        </p:txBody>
      </p:sp>
      <p:pic>
        <p:nvPicPr>
          <p:cNvPr id="9" name="Marcador de contenido 8">
            <a:extLst>
              <a:ext uri="{FF2B5EF4-FFF2-40B4-BE49-F238E27FC236}">
                <a16:creationId xmlns:a16="http://schemas.microsoft.com/office/drawing/2014/main" id="{01CE8AD4-7D08-2B2F-0A97-4EEBD32517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17" name="Marcador de contenido 16">
            <a:extLst>
              <a:ext uri="{FF2B5EF4-FFF2-40B4-BE49-F238E27FC236}">
                <a16:creationId xmlns:a16="http://schemas.microsoft.com/office/drawing/2014/main" id="{63854F61-E1C8-0527-D898-A127A4588EF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18" name="Imagen 17">
            <a:extLst>
              <a:ext uri="{FF2B5EF4-FFF2-40B4-BE49-F238E27FC236}">
                <a16:creationId xmlns:a16="http://schemas.microsoft.com/office/drawing/2014/main" id="{432188AB-3DF1-B685-75EF-DEAA1AA679B5}"/>
              </a:ext>
            </a:extLst>
          </p:cNvPr>
          <p:cNvPicPr>
            <a:picLocks noChangeAspect="1"/>
          </p:cNvPicPr>
          <p:nvPr/>
        </p:nvPicPr>
        <p:blipFill>
          <a:blip r:embed="rId4"/>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858545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735580"/>
            <a:ext cx="10515600" cy="955108"/>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5 EXCAVACIÓN PARA REEMPLAZAR SUELO EN MALAS CONDICIONES</a:t>
            </a:r>
            <a:endParaRPr lang="es-CO" sz="3000" dirty="0"/>
          </a:p>
        </p:txBody>
      </p:sp>
      <p:pic>
        <p:nvPicPr>
          <p:cNvPr id="8" name="Marcador de contenido 7">
            <a:extLst>
              <a:ext uri="{FF2B5EF4-FFF2-40B4-BE49-F238E27FC236}">
                <a16:creationId xmlns:a16="http://schemas.microsoft.com/office/drawing/2014/main" id="{3FDC09EC-A652-00FA-8F2F-2F9518CECBF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75606" y="1690688"/>
            <a:ext cx="3779999" cy="5040000"/>
          </a:xfrm>
        </p:spPr>
      </p:pic>
      <p:pic>
        <p:nvPicPr>
          <p:cNvPr id="11" name="Marcador de contenido 10">
            <a:extLst>
              <a:ext uri="{FF2B5EF4-FFF2-40B4-BE49-F238E27FC236}">
                <a16:creationId xmlns:a16="http://schemas.microsoft.com/office/drawing/2014/main" id="{9DB3A8B6-6E90-2217-5D9B-9C65045E55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704" y="1690688"/>
            <a:ext cx="3779999" cy="5040000"/>
          </a:xfrm>
        </p:spPr>
      </p:pic>
      <p:pic>
        <p:nvPicPr>
          <p:cNvPr id="13" name="Imagen 12">
            <a:extLst>
              <a:ext uri="{FF2B5EF4-FFF2-40B4-BE49-F238E27FC236}">
                <a16:creationId xmlns:a16="http://schemas.microsoft.com/office/drawing/2014/main" id="{B8451FA2-63EE-5F95-D78F-1790688BE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508" y="1690688"/>
            <a:ext cx="3780000" cy="5040000"/>
          </a:xfrm>
          <a:prstGeom prst="rect">
            <a:avLst/>
          </a:prstGeom>
        </p:spPr>
      </p:pic>
      <p:pic>
        <p:nvPicPr>
          <p:cNvPr id="14" name="Imagen 13">
            <a:extLst>
              <a:ext uri="{FF2B5EF4-FFF2-40B4-BE49-F238E27FC236}">
                <a16:creationId xmlns:a16="http://schemas.microsoft.com/office/drawing/2014/main" id="{23FF9D05-3807-088D-FA35-446F84B09BB2}"/>
              </a:ext>
            </a:extLst>
          </p:cNvPr>
          <p:cNvPicPr>
            <a:picLocks noChangeAspect="1"/>
          </p:cNvPicPr>
          <p:nvPr/>
        </p:nvPicPr>
        <p:blipFill>
          <a:blip r:embed="rId5"/>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199945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681135"/>
            <a:ext cx="10515600" cy="1009553"/>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5 EXCAVACIÓN PARA REEMPLAZAR SUELO EN MALAS CONDICIONES</a:t>
            </a:r>
            <a:endParaRPr lang="es-CO" sz="3000" dirty="0"/>
          </a:p>
        </p:txBody>
      </p:sp>
      <p:pic>
        <p:nvPicPr>
          <p:cNvPr id="12" name="Marcador de contenido 11">
            <a:extLst>
              <a:ext uri="{FF2B5EF4-FFF2-40B4-BE49-F238E27FC236}">
                <a16:creationId xmlns:a16="http://schemas.microsoft.com/office/drawing/2014/main" id="{3342DD8B-8E40-A938-03BF-8A4C898F85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94742" y="1690688"/>
            <a:ext cx="3779999" cy="5040000"/>
          </a:xfrm>
        </p:spPr>
      </p:pic>
      <p:pic>
        <p:nvPicPr>
          <p:cNvPr id="9" name="Marcador de contenido 8">
            <a:extLst>
              <a:ext uri="{FF2B5EF4-FFF2-40B4-BE49-F238E27FC236}">
                <a16:creationId xmlns:a16="http://schemas.microsoft.com/office/drawing/2014/main" id="{80D6EDF8-8D16-B6F2-3107-CA468F53459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46581" y="1690688"/>
            <a:ext cx="3779999" cy="5040000"/>
          </a:xfrm>
        </p:spPr>
      </p:pic>
      <p:pic>
        <p:nvPicPr>
          <p:cNvPr id="15" name="Imagen 14">
            <a:extLst>
              <a:ext uri="{FF2B5EF4-FFF2-40B4-BE49-F238E27FC236}">
                <a16:creationId xmlns:a16="http://schemas.microsoft.com/office/drawing/2014/main" id="{1D2B8A11-7DD7-0295-C0C8-FFF9327AA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903" y="1690688"/>
            <a:ext cx="3780000" cy="5040000"/>
          </a:xfrm>
          <a:prstGeom prst="rect">
            <a:avLst/>
          </a:prstGeom>
        </p:spPr>
      </p:pic>
      <p:pic>
        <p:nvPicPr>
          <p:cNvPr id="16" name="Imagen 15">
            <a:extLst>
              <a:ext uri="{FF2B5EF4-FFF2-40B4-BE49-F238E27FC236}">
                <a16:creationId xmlns:a16="http://schemas.microsoft.com/office/drawing/2014/main" id="{12A49CB1-17A4-B36C-5C83-278D34E714DB}"/>
              </a:ext>
            </a:extLst>
          </p:cNvPr>
          <p:cNvPicPr>
            <a:picLocks noChangeAspect="1"/>
          </p:cNvPicPr>
          <p:nvPr/>
        </p:nvPicPr>
        <p:blipFill>
          <a:blip r:embed="rId5"/>
          <a:stretch>
            <a:fillRect/>
          </a:stretch>
        </p:blipFill>
        <p:spPr>
          <a:xfrm>
            <a:off x="9904444" y="230188"/>
            <a:ext cx="2044540" cy="505392"/>
          </a:xfrm>
          <a:prstGeom prst="rect">
            <a:avLst/>
          </a:prstGeom>
        </p:spPr>
      </p:pic>
      <p:graphicFrame>
        <p:nvGraphicFramePr>
          <p:cNvPr id="3" name="Tabla 2">
            <a:extLst>
              <a:ext uri="{FF2B5EF4-FFF2-40B4-BE49-F238E27FC236}">
                <a16:creationId xmlns:a16="http://schemas.microsoft.com/office/drawing/2014/main" id="{D2B4CAD8-F36F-E061-A17F-8AB1264CA450}"/>
              </a:ext>
            </a:extLst>
          </p:cNvPr>
          <p:cNvGraphicFramePr>
            <a:graphicFrameLocks noGrp="1"/>
          </p:cNvGraphicFramePr>
          <p:nvPr>
            <p:extLst>
              <p:ext uri="{D42A27DB-BD31-4B8C-83A1-F6EECF244321}">
                <p14:modId xmlns:p14="http://schemas.microsoft.com/office/powerpoint/2010/main" val="1393488779"/>
              </p:ext>
            </p:extLst>
          </p:nvPr>
        </p:nvGraphicFramePr>
        <p:xfrm>
          <a:off x="5343062" y="1480391"/>
          <a:ext cx="6402357" cy="1097280"/>
        </p:xfrm>
        <a:graphic>
          <a:graphicData uri="http://schemas.openxmlformats.org/drawingml/2006/table">
            <a:tbl>
              <a:tblPr firstRow="1" bandRow="1">
                <a:tableStyleId>{5C22544A-7EE6-4342-B048-85BDC9FD1C3A}</a:tableStyleId>
              </a:tblPr>
              <a:tblGrid>
                <a:gridCol w="723302">
                  <a:extLst>
                    <a:ext uri="{9D8B030D-6E8A-4147-A177-3AD203B41FA5}">
                      <a16:colId xmlns:a16="http://schemas.microsoft.com/office/drawing/2014/main" val="3377561825"/>
                    </a:ext>
                  </a:extLst>
                </a:gridCol>
                <a:gridCol w="2791271">
                  <a:extLst>
                    <a:ext uri="{9D8B030D-6E8A-4147-A177-3AD203B41FA5}">
                      <a16:colId xmlns:a16="http://schemas.microsoft.com/office/drawing/2014/main" val="1414523387"/>
                    </a:ext>
                  </a:extLst>
                </a:gridCol>
                <a:gridCol w="1008501">
                  <a:extLst>
                    <a:ext uri="{9D8B030D-6E8A-4147-A177-3AD203B41FA5}">
                      <a16:colId xmlns:a16="http://schemas.microsoft.com/office/drawing/2014/main" val="746617653"/>
                    </a:ext>
                  </a:extLst>
                </a:gridCol>
                <a:gridCol w="897892">
                  <a:extLst>
                    <a:ext uri="{9D8B030D-6E8A-4147-A177-3AD203B41FA5}">
                      <a16:colId xmlns:a16="http://schemas.microsoft.com/office/drawing/2014/main" val="2991932939"/>
                    </a:ext>
                  </a:extLst>
                </a:gridCol>
                <a:gridCol w="981391">
                  <a:extLst>
                    <a:ext uri="{9D8B030D-6E8A-4147-A177-3AD203B41FA5}">
                      <a16:colId xmlns:a16="http://schemas.microsoft.com/office/drawing/2014/main" val="1444109608"/>
                    </a:ext>
                  </a:extLst>
                </a:gridCol>
              </a:tblGrid>
              <a:tr h="504777">
                <a:tc>
                  <a:txBody>
                    <a:bodyPr/>
                    <a:lstStyle/>
                    <a:p>
                      <a:pPr algn="ctr"/>
                      <a:r>
                        <a:rPr lang="es-CO" sz="1500" dirty="0">
                          <a:latin typeface="Arial Narrow" panose="020B0606020202030204" pitchFamily="34" charset="0"/>
                        </a:rPr>
                        <a:t>Zona</a:t>
                      </a:r>
                    </a:p>
                  </a:txBody>
                  <a:tcPr anchor="ctr"/>
                </a:tc>
                <a:tc>
                  <a:txBody>
                    <a:bodyPr/>
                    <a:lstStyle/>
                    <a:p>
                      <a:pPr algn="ctr"/>
                      <a:r>
                        <a:rPr lang="es-CO" sz="1500" dirty="0">
                          <a:latin typeface="Arial Narrow" panose="020B0606020202030204" pitchFamily="34" charset="0"/>
                        </a:rPr>
                        <a:t>Descripción</a:t>
                      </a:r>
                    </a:p>
                  </a:txBody>
                  <a:tcPr anchor="ctr"/>
                </a:tc>
                <a:tc>
                  <a:txBody>
                    <a:bodyPr/>
                    <a:lstStyle/>
                    <a:p>
                      <a:pPr algn="ctr"/>
                      <a:r>
                        <a:rPr lang="es-CO" sz="1500" dirty="0">
                          <a:latin typeface="Arial Narrow" panose="020B0606020202030204" pitchFamily="34" charset="0"/>
                        </a:rPr>
                        <a:t>Área (m2)</a:t>
                      </a:r>
                    </a:p>
                  </a:txBody>
                  <a:tcPr anchor="ctr"/>
                </a:tc>
                <a:tc>
                  <a:txBody>
                    <a:bodyPr/>
                    <a:lstStyle/>
                    <a:p>
                      <a:pPr algn="ctr"/>
                      <a:r>
                        <a:rPr lang="es-CO" sz="1500" dirty="0">
                          <a:latin typeface="Arial Narrow" panose="020B0606020202030204" pitchFamily="34" charset="0"/>
                        </a:rPr>
                        <a:t>Altura</a:t>
                      </a:r>
                    </a:p>
                  </a:txBody>
                  <a:tcPr anchor="ctr"/>
                </a:tc>
                <a:tc>
                  <a:txBody>
                    <a:bodyPr/>
                    <a:lstStyle/>
                    <a:p>
                      <a:pPr algn="ctr"/>
                      <a:r>
                        <a:rPr lang="es-CO" sz="1500" dirty="0">
                          <a:latin typeface="Arial Narrow" panose="020B0606020202030204" pitchFamily="34" charset="0"/>
                        </a:rPr>
                        <a:t>Volumen (m3)</a:t>
                      </a:r>
                    </a:p>
                  </a:txBody>
                  <a:tcPr anchor="ctr"/>
                </a:tc>
                <a:extLst>
                  <a:ext uri="{0D108BD9-81ED-4DB2-BD59-A6C34878D82A}">
                    <a16:rowId xmlns:a16="http://schemas.microsoft.com/office/drawing/2014/main" val="4186282879"/>
                  </a:ext>
                </a:extLst>
              </a:tr>
              <a:tr h="504777">
                <a:tc>
                  <a:txBody>
                    <a:bodyPr/>
                    <a:lstStyle/>
                    <a:p>
                      <a:pPr algn="ctr"/>
                      <a:r>
                        <a:rPr lang="es-CO" sz="1500" dirty="0">
                          <a:latin typeface="Arial Narrow" panose="020B0606020202030204" pitchFamily="34" charset="0"/>
                        </a:rPr>
                        <a:t>5</a:t>
                      </a:r>
                    </a:p>
                  </a:txBody>
                  <a:tcPr anchor="ctr"/>
                </a:tc>
                <a:tc>
                  <a:txBody>
                    <a:bodyPr/>
                    <a:lstStyle/>
                    <a:p>
                      <a:r>
                        <a:rPr lang="es-ES" sz="1500" dirty="0">
                          <a:latin typeface="Arial Narrow" panose="020B0606020202030204" pitchFamily="34" charset="0"/>
                        </a:rPr>
                        <a:t>Excavación de reemplazo suelo malas condiciones</a:t>
                      </a:r>
                    </a:p>
                  </a:txBody>
                  <a:tcPr anchor="ctr"/>
                </a:tc>
                <a:tc>
                  <a:txBody>
                    <a:bodyPr/>
                    <a:lstStyle/>
                    <a:p>
                      <a:pPr marL="0" algn="ctr" defTabSz="914400" rtl="0" eaLnBrk="1" fontAlgn="ctr" latinLnBrk="0" hangingPunct="1"/>
                      <a:r>
                        <a:rPr lang="es-CO" sz="1500" kern="1200" dirty="0">
                          <a:solidFill>
                            <a:schemeClr val="dk1"/>
                          </a:solidFill>
                          <a:latin typeface="Arial Narrow" panose="020B0606020202030204" pitchFamily="34" charset="0"/>
                          <a:ea typeface="+mn-ea"/>
                          <a:cs typeface="+mn-cs"/>
                        </a:rPr>
                        <a:t>1935,90</a:t>
                      </a:r>
                    </a:p>
                  </a:txBody>
                  <a:tcPr marL="7620" marR="7620" marT="7620" marB="0" anchor="ctr"/>
                </a:tc>
                <a:tc>
                  <a:txBody>
                    <a:bodyPr/>
                    <a:lstStyle/>
                    <a:p>
                      <a:pPr algn="ctr"/>
                      <a:r>
                        <a:rPr lang="es-CO" sz="1500" dirty="0">
                          <a:latin typeface="Arial Narrow" panose="020B0606020202030204" pitchFamily="34" charset="0"/>
                        </a:rPr>
                        <a:t>0,20</a:t>
                      </a:r>
                    </a:p>
                  </a:txBody>
                  <a:tcPr anchor="ctr"/>
                </a:tc>
                <a:tc>
                  <a:txBody>
                    <a:bodyPr/>
                    <a:lstStyle/>
                    <a:p>
                      <a:pPr algn="ctr"/>
                      <a:r>
                        <a:rPr lang="es-CO" sz="1500" dirty="0">
                          <a:latin typeface="Arial Narrow" panose="020B0606020202030204" pitchFamily="34" charset="0"/>
                        </a:rPr>
                        <a:t>387,18</a:t>
                      </a:r>
                    </a:p>
                  </a:txBody>
                  <a:tcPr anchor="ctr"/>
                </a:tc>
                <a:extLst>
                  <a:ext uri="{0D108BD9-81ED-4DB2-BD59-A6C34878D82A}">
                    <a16:rowId xmlns:a16="http://schemas.microsoft.com/office/drawing/2014/main" val="3851027026"/>
                  </a:ext>
                </a:extLst>
              </a:tr>
            </a:tbl>
          </a:graphicData>
        </a:graphic>
      </p:graphicFrame>
    </p:spTree>
    <p:extLst>
      <p:ext uri="{BB962C8B-B14F-4D97-AF65-F5344CB8AC3E}">
        <p14:creationId xmlns:p14="http://schemas.microsoft.com/office/powerpoint/2010/main" val="2095035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596226"/>
            <a:ext cx="10515600" cy="1094462"/>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5 EXCAVACIÓN PARA REEMPLAZAR SUELO EN MALAS CONDICIONES</a:t>
            </a:r>
            <a:endParaRPr lang="es-CO" sz="3000" dirty="0"/>
          </a:p>
        </p:txBody>
      </p:sp>
      <p:pic>
        <p:nvPicPr>
          <p:cNvPr id="8" name="Marcador de contenido 7">
            <a:extLst>
              <a:ext uri="{FF2B5EF4-FFF2-40B4-BE49-F238E27FC236}">
                <a16:creationId xmlns:a16="http://schemas.microsoft.com/office/drawing/2014/main" id="{05FFA1DF-0C6C-F928-008A-998E2B6025E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7360" y="1700022"/>
            <a:ext cx="3779999" cy="5040000"/>
          </a:xfrm>
        </p:spPr>
      </p:pic>
      <p:pic>
        <p:nvPicPr>
          <p:cNvPr id="14" name="Imagen 13">
            <a:extLst>
              <a:ext uri="{FF2B5EF4-FFF2-40B4-BE49-F238E27FC236}">
                <a16:creationId xmlns:a16="http://schemas.microsoft.com/office/drawing/2014/main" id="{E330DE61-14B3-429A-4890-4D3821F8E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022" y="1700022"/>
            <a:ext cx="3780000" cy="5040000"/>
          </a:xfrm>
          <a:prstGeom prst="rect">
            <a:avLst/>
          </a:prstGeom>
        </p:spPr>
      </p:pic>
      <p:pic>
        <p:nvPicPr>
          <p:cNvPr id="19" name="Marcador de contenido 18">
            <a:extLst>
              <a:ext uri="{FF2B5EF4-FFF2-40B4-BE49-F238E27FC236}">
                <a16:creationId xmlns:a16="http://schemas.microsoft.com/office/drawing/2014/main" id="{22793177-5B60-4A7B-182D-5E5D27E0D86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168685" y="1700022"/>
            <a:ext cx="3779999" cy="5040000"/>
          </a:xfrm>
        </p:spPr>
      </p:pic>
      <p:pic>
        <p:nvPicPr>
          <p:cNvPr id="22" name="Imagen 21">
            <a:extLst>
              <a:ext uri="{FF2B5EF4-FFF2-40B4-BE49-F238E27FC236}">
                <a16:creationId xmlns:a16="http://schemas.microsoft.com/office/drawing/2014/main" id="{9693BC65-9D72-803D-FEE6-72AC3505547B}"/>
              </a:ext>
            </a:extLst>
          </p:cNvPr>
          <p:cNvPicPr>
            <a:picLocks noChangeAspect="1"/>
          </p:cNvPicPr>
          <p:nvPr/>
        </p:nvPicPr>
        <p:blipFill>
          <a:blip r:embed="rId5"/>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21483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EXCAVACIÓN DE ANDEN</a:t>
            </a:r>
            <a:endParaRPr lang="es-CO" sz="3000" dirty="0"/>
          </a:p>
        </p:txBody>
      </p:sp>
      <p:pic>
        <p:nvPicPr>
          <p:cNvPr id="15" name="Marcador de contenido 14">
            <a:extLst>
              <a:ext uri="{FF2B5EF4-FFF2-40B4-BE49-F238E27FC236}">
                <a16:creationId xmlns:a16="http://schemas.microsoft.com/office/drawing/2014/main" id="{57DE87BE-D3D8-9747-328F-7F6E5C0C6DD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0443" y="1452875"/>
            <a:ext cx="3779999" cy="5040000"/>
          </a:xfrm>
        </p:spPr>
      </p:pic>
      <p:pic>
        <p:nvPicPr>
          <p:cNvPr id="19" name="Marcador de contenido 18">
            <a:extLst>
              <a:ext uri="{FF2B5EF4-FFF2-40B4-BE49-F238E27FC236}">
                <a16:creationId xmlns:a16="http://schemas.microsoft.com/office/drawing/2014/main" id="{7B5CC44E-F240-17C5-93F5-235D3D1516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37918" y="1452875"/>
            <a:ext cx="3779999" cy="5040000"/>
          </a:xfrm>
        </p:spPr>
      </p:pic>
      <p:pic>
        <p:nvPicPr>
          <p:cNvPr id="21" name="Imagen 20">
            <a:extLst>
              <a:ext uri="{FF2B5EF4-FFF2-40B4-BE49-F238E27FC236}">
                <a16:creationId xmlns:a16="http://schemas.microsoft.com/office/drawing/2014/main" id="{E2F9FC49-C1F2-93B3-FF56-9903F09E0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369" y="1452875"/>
            <a:ext cx="3780000" cy="5040000"/>
          </a:xfrm>
          <a:prstGeom prst="rect">
            <a:avLst/>
          </a:prstGeom>
        </p:spPr>
      </p:pic>
      <p:pic>
        <p:nvPicPr>
          <p:cNvPr id="22" name="Imagen 21">
            <a:extLst>
              <a:ext uri="{FF2B5EF4-FFF2-40B4-BE49-F238E27FC236}">
                <a16:creationId xmlns:a16="http://schemas.microsoft.com/office/drawing/2014/main" id="{537ADEF4-1A91-B7EE-A700-627E42BA10ED}"/>
              </a:ext>
            </a:extLst>
          </p:cNvPr>
          <p:cNvPicPr>
            <a:picLocks noChangeAspect="1"/>
          </p:cNvPicPr>
          <p:nvPr/>
        </p:nvPicPr>
        <p:blipFill>
          <a:blip r:embed="rId5"/>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221019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MAYORES EXCAVACIONES E INCREMENTO DE LLENOS</a:t>
            </a:r>
            <a:endParaRPr lang="es-CO" sz="3000" dirty="0"/>
          </a:p>
        </p:txBody>
      </p:sp>
      <p:sp>
        <p:nvSpPr>
          <p:cNvPr id="3" name="Marcador de contenido 2">
            <a:extLst>
              <a:ext uri="{FF2B5EF4-FFF2-40B4-BE49-F238E27FC236}">
                <a16:creationId xmlns:a16="http://schemas.microsoft.com/office/drawing/2014/main" id="{5FDE6C75-41BB-A745-CFD1-C6E94F51CB8D}"/>
              </a:ext>
            </a:extLst>
          </p:cNvPr>
          <p:cNvSpPr>
            <a:spLocks noGrp="1"/>
          </p:cNvSpPr>
          <p:nvPr>
            <p:ph sz="half" idx="1"/>
          </p:nvPr>
        </p:nvSpPr>
        <p:spPr>
          <a:xfrm>
            <a:off x="838200" y="1825625"/>
            <a:ext cx="3677816" cy="4351338"/>
          </a:xfrm>
        </p:spPr>
        <p:txBody>
          <a:bodyPr>
            <a:normAutofit fontScale="92500" lnSpcReduction="20000"/>
          </a:bodyPr>
          <a:lstStyle/>
          <a:p>
            <a:pPr marL="342900" lvl="0" indent="-342900">
              <a:lnSpc>
                <a:spcPct val="100000"/>
              </a:lnSpc>
              <a:spcBef>
                <a:spcPts val="1200"/>
              </a:spcBef>
              <a:spcAft>
                <a:spcPts val="1200"/>
              </a:spcAft>
              <a:buFont typeface="Symbol" panose="05050102010706020507" pitchFamily="18" charset="2"/>
              <a:buChar char=""/>
            </a:pPr>
            <a:r>
              <a:rPr lang="es-MX" sz="1800" dirty="0">
                <a:effectLst/>
                <a:latin typeface="Arial Narrow" panose="020B0606020202030204" pitchFamily="34" charset="0"/>
                <a:ea typeface="Calibri" panose="020F0502020204030204" pitchFamily="34" charset="0"/>
                <a:cs typeface="Arial" panose="020B0604020202020204" pitchFamily="34" charset="0"/>
              </a:rPr>
              <a:t>Se presentan mayores excavaciones a la inicialmente previstas, esto debido a la necesidad de hacer reemplazos de materiales inapropiados por debajo aun de la subrasante, cortes de talud para garantizar la sección de la cancha, los cuales incrementaron las cantidades de obra de este ítem y en su defecto el cargue y botada de los materiales sobrantes.</a:t>
            </a:r>
          </a:p>
          <a:p>
            <a:pPr marL="342900" lvl="0" indent="-342900">
              <a:lnSpc>
                <a:spcPct val="100000"/>
              </a:lnSpc>
              <a:spcBef>
                <a:spcPts val="1200"/>
              </a:spcBef>
              <a:spcAft>
                <a:spcPts val="1200"/>
              </a:spcAft>
              <a:buFont typeface="Symbol" panose="05050102010706020507" pitchFamily="18" charset="2"/>
              <a:buChar char=""/>
            </a:pPr>
            <a:r>
              <a:rPr lang="es-MX" sz="1800" dirty="0">
                <a:effectLst/>
                <a:latin typeface="Arial Narrow" panose="020B0606020202030204" pitchFamily="34" charset="0"/>
                <a:ea typeface="Calibri" panose="020F0502020204030204" pitchFamily="34" charset="0"/>
                <a:cs typeface="Arial" panose="020B0604020202020204" pitchFamily="34" charset="0"/>
              </a:rPr>
              <a:t>Se incrementan los llenos necesarios para el reemplazo de materiales no aptos para la cimentación y que, durante el proceso de excavaciones de filtros y área de juego, fue necesario retirar por las condiciones de operación de equipos.</a:t>
            </a:r>
            <a:endParaRPr lang="es-CO" dirty="0"/>
          </a:p>
        </p:txBody>
      </p:sp>
      <p:pic>
        <p:nvPicPr>
          <p:cNvPr id="11" name="Imagen 10">
            <a:extLst>
              <a:ext uri="{FF2B5EF4-FFF2-40B4-BE49-F238E27FC236}">
                <a16:creationId xmlns:a16="http://schemas.microsoft.com/office/drawing/2014/main" id="{4E67E661-E11D-B0F6-D5D8-07677DE447FC}"/>
              </a:ext>
            </a:extLst>
          </p:cNvPr>
          <p:cNvPicPr>
            <a:picLocks noChangeAspect="1"/>
          </p:cNvPicPr>
          <p:nvPr/>
        </p:nvPicPr>
        <p:blipFill>
          <a:blip r:embed="rId2"/>
          <a:stretch>
            <a:fillRect/>
          </a:stretch>
        </p:blipFill>
        <p:spPr>
          <a:xfrm>
            <a:off x="9904444" y="230188"/>
            <a:ext cx="2044540" cy="505392"/>
          </a:xfrm>
          <a:prstGeom prst="rect">
            <a:avLst/>
          </a:prstGeom>
        </p:spPr>
      </p:pic>
      <p:pic>
        <p:nvPicPr>
          <p:cNvPr id="10" name="Marcador de contenido 9">
            <a:extLst>
              <a:ext uri="{FF2B5EF4-FFF2-40B4-BE49-F238E27FC236}">
                <a16:creationId xmlns:a16="http://schemas.microsoft.com/office/drawing/2014/main" id="{11BE2B79-B841-8366-C979-5D1CF2B2CBBF}"/>
              </a:ext>
            </a:extLst>
          </p:cNvPr>
          <p:cNvPicPr>
            <a:picLocks noGrp="1" noChangeAspect="1"/>
          </p:cNvPicPr>
          <p:nvPr>
            <p:ph sz="half" idx="2"/>
          </p:nvPr>
        </p:nvPicPr>
        <p:blipFill>
          <a:blip r:embed="rId3"/>
          <a:stretch>
            <a:fillRect/>
          </a:stretch>
        </p:blipFill>
        <p:spPr>
          <a:xfrm>
            <a:off x="4730620" y="2696546"/>
            <a:ext cx="7063667" cy="2379481"/>
          </a:xfrm>
          <a:prstGeom prst="rect">
            <a:avLst/>
          </a:prstGeom>
        </p:spPr>
      </p:pic>
    </p:spTree>
    <p:extLst>
      <p:ext uri="{BB962C8B-B14F-4D97-AF65-F5344CB8AC3E}">
        <p14:creationId xmlns:p14="http://schemas.microsoft.com/office/powerpoint/2010/main" val="2513359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5"/>
            <a:ext cx="10515600" cy="969153"/>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EXCAVACIÓN DE ANDEN</a:t>
            </a:r>
            <a:endParaRPr lang="es-CO" sz="3000" dirty="0"/>
          </a:p>
        </p:txBody>
      </p:sp>
      <p:pic>
        <p:nvPicPr>
          <p:cNvPr id="22" name="Imagen 21">
            <a:extLst>
              <a:ext uri="{FF2B5EF4-FFF2-40B4-BE49-F238E27FC236}">
                <a16:creationId xmlns:a16="http://schemas.microsoft.com/office/drawing/2014/main" id="{537ADEF4-1A91-B7EE-A700-627E42BA10ED}"/>
              </a:ext>
            </a:extLst>
          </p:cNvPr>
          <p:cNvPicPr>
            <a:picLocks noChangeAspect="1"/>
          </p:cNvPicPr>
          <p:nvPr/>
        </p:nvPicPr>
        <p:blipFill>
          <a:blip r:embed="rId2"/>
          <a:stretch>
            <a:fillRect/>
          </a:stretch>
        </p:blipFill>
        <p:spPr>
          <a:xfrm>
            <a:off x="9904444" y="230188"/>
            <a:ext cx="2044540" cy="505392"/>
          </a:xfrm>
          <a:prstGeom prst="rect">
            <a:avLst/>
          </a:prstGeom>
        </p:spPr>
      </p:pic>
      <p:pic>
        <p:nvPicPr>
          <p:cNvPr id="10" name="Marcador de contenido 9">
            <a:extLst>
              <a:ext uri="{FF2B5EF4-FFF2-40B4-BE49-F238E27FC236}">
                <a16:creationId xmlns:a16="http://schemas.microsoft.com/office/drawing/2014/main" id="{5AAEC869-DD5A-1CC1-9BC3-B5BDD190993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446" y="1452875"/>
            <a:ext cx="2834999" cy="5040000"/>
          </a:xfrm>
        </p:spPr>
      </p:pic>
      <p:pic>
        <p:nvPicPr>
          <p:cNvPr id="13" name="Marcador de contenido 3">
            <a:extLst>
              <a:ext uri="{FF2B5EF4-FFF2-40B4-BE49-F238E27FC236}">
                <a16:creationId xmlns:a16="http://schemas.microsoft.com/office/drawing/2014/main" id="{5258D211-0BEB-EC29-5ED3-4F6EABBC9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324" y="1452875"/>
            <a:ext cx="2833621" cy="5040000"/>
          </a:xfrm>
          <a:prstGeom prst="rect">
            <a:avLst/>
          </a:prstGeom>
        </p:spPr>
      </p:pic>
      <p:pic>
        <p:nvPicPr>
          <p:cNvPr id="14" name="Imagen 13">
            <a:extLst>
              <a:ext uri="{FF2B5EF4-FFF2-40B4-BE49-F238E27FC236}">
                <a16:creationId xmlns:a16="http://schemas.microsoft.com/office/drawing/2014/main" id="{31A47BA2-02A2-FC43-CC6E-49F9B0C60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723" y="1452875"/>
            <a:ext cx="2835000" cy="5040000"/>
          </a:xfrm>
          <a:prstGeom prst="rect">
            <a:avLst/>
          </a:prstGeom>
        </p:spPr>
      </p:pic>
      <p:pic>
        <p:nvPicPr>
          <p:cNvPr id="18" name="Marcador de contenido 17">
            <a:extLst>
              <a:ext uri="{FF2B5EF4-FFF2-40B4-BE49-F238E27FC236}">
                <a16:creationId xmlns:a16="http://schemas.microsoft.com/office/drawing/2014/main" id="{FB14D1A4-D2AA-E244-7317-9C495C7A5EB7}"/>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3497424" y="1464906"/>
            <a:ext cx="2327062" cy="5040000"/>
          </a:xfrm>
          <a:prstGeom prst="rect">
            <a:avLst/>
          </a:prstGeom>
        </p:spPr>
      </p:pic>
      <p:graphicFrame>
        <p:nvGraphicFramePr>
          <p:cNvPr id="20" name="Tabla 19">
            <a:extLst>
              <a:ext uri="{FF2B5EF4-FFF2-40B4-BE49-F238E27FC236}">
                <a16:creationId xmlns:a16="http://schemas.microsoft.com/office/drawing/2014/main" id="{DC132839-675D-C318-7E9A-FBA63A5EE8F3}"/>
              </a:ext>
            </a:extLst>
          </p:cNvPr>
          <p:cNvGraphicFramePr>
            <a:graphicFrameLocks noGrp="1"/>
          </p:cNvGraphicFramePr>
          <p:nvPr>
            <p:extLst>
              <p:ext uri="{D42A27DB-BD31-4B8C-83A1-F6EECF244321}">
                <p14:modId xmlns:p14="http://schemas.microsoft.com/office/powerpoint/2010/main" val="548422688"/>
              </p:ext>
            </p:extLst>
          </p:nvPr>
        </p:nvGraphicFramePr>
        <p:xfrm>
          <a:off x="5365828" y="5405125"/>
          <a:ext cx="6400074" cy="819364"/>
        </p:xfrm>
        <a:graphic>
          <a:graphicData uri="http://schemas.openxmlformats.org/drawingml/2006/table">
            <a:tbl>
              <a:tblPr firstRow="1" bandRow="1">
                <a:tableStyleId>{5C22544A-7EE6-4342-B048-85BDC9FD1C3A}</a:tableStyleId>
              </a:tblPr>
              <a:tblGrid>
                <a:gridCol w="795623">
                  <a:extLst>
                    <a:ext uri="{9D8B030D-6E8A-4147-A177-3AD203B41FA5}">
                      <a16:colId xmlns:a16="http://schemas.microsoft.com/office/drawing/2014/main" val="811949096"/>
                    </a:ext>
                  </a:extLst>
                </a:gridCol>
                <a:gridCol w="1931437">
                  <a:extLst>
                    <a:ext uri="{9D8B030D-6E8A-4147-A177-3AD203B41FA5}">
                      <a16:colId xmlns:a16="http://schemas.microsoft.com/office/drawing/2014/main" val="3721616932"/>
                    </a:ext>
                  </a:extLst>
                </a:gridCol>
                <a:gridCol w="821094">
                  <a:extLst>
                    <a:ext uri="{9D8B030D-6E8A-4147-A177-3AD203B41FA5}">
                      <a16:colId xmlns:a16="http://schemas.microsoft.com/office/drawing/2014/main" val="3239417946"/>
                    </a:ext>
                  </a:extLst>
                </a:gridCol>
                <a:gridCol w="727788">
                  <a:extLst>
                    <a:ext uri="{9D8B030D-6E8A-4147-A177-3AD203B41FA5}">
                      <a16:colId xmlns:a16="http://schemas.microsoft.com/office/drawing/2014/main" val="885664565"/>
                    </a:ext>
                  </a:extLst>
                </a:gridCol>
                <a:gridCol w="774441">
                  <a:extLst>
                    <a:ext uri="{9D8B030D-6E8A-4147-A177-3AD203B41FA5}">
                      <a16:colId xmlns:a16="http://schemas.microsoft.com/office/drawing/2014/main" val="2623615307"/>
                    </a:ext>
                  </a:extLst>
                </a:gridCol>
                <a:gridCol w="1349691">
                  <a:extLst>
                    <a:ext uri="{9D8B030D-6E8A-4147-A177-3AD203B41FA5}">
                      <a16:colId xmlns:a16="http://schemas.microsoft.com/office/drawing/2014/main" val="2246242285"/>
                    </a:ext>
                  </a:extLst>
                </a:gridCol>
              </a:tblGrid>
              <a:tr h="265786">
                <a:tc>
                  <a:txBody>
                    <a:bodyPr/>
                    <a:lstStyle/>
                    <a:p>
                      <a:pPr algn="ctr"/>
                      <a:r>
                        <a:rPr lang="es-CO" sz="1500" dirty="0"/>
                        <a:t>Zona</a:t>
                      </a:r>
                    </a:p>
                  </a:txBody>
                  <a:tcPr anchor="ctr"/>
                </a:tc>
                <a:tc>
                  <a:txBody>
                    <a:bodyPr/>
                    <a:lstStyle/>
                    <a:p>
                      <a:pPr algn="ctr"/>
                      <a:r>
                        <a:rPr lang="es-CO" sz="1500" dirty="0"/>
                        <a:t>Descripción</a:t>
                      </a:r>
                    </a:p>
                  </a:txBody>
                  <a:tcPr anchor="ctr"/>
                </a:tc>
                <a:tc>
                  <a:txBody>
                    <a:bodyPr/>
                    <a:lstStyle/>
                    <a:p>
                      <a:pPr algn="ctr"/>
                      <a:r>
                        <a:rPr lang="es-CO" sz="1500" dirty="0"/>
                        <a:t>Largo</a:t>
                      </a:r>
                    </a:p>
                  </a:txBody>
                  <a:tcPr anchor="ctr"/>
                </a:tc>
                <a:tc>
                  <a:txBody>
                    <a:bodyPr/>
                    <a:lstStyle/>
                    <a:p>
                      <a:pPr algn="ctr"/>
                      <a:r>
                        <a:rPr lang="es-CO" sz="1500" dirty="0"/>
                        <a:t>Ancho</a:t>
                      </a:r>
                    </a:p>
                  </a:txBody>
                  <a:tcPr anchor="ctr"/>
                </a:tc>
                <a:tc>
                  <a:txBody>
                    <a:bodyPr/>
                    <a:lstStyle/>
                    <a:p>
                      <a:pPr algn="ctr"/>
                      <a:r>
                        <a:rPr lang="es-CO" sz="1500" dirty="0"/>
                        <a:t>Altura</a:t>
                      </a:r>
                    </a:p>
                  </a:txBody>
                  <a:tcPr anchor="ctr"/>
                </a:tc>
                <a:tc>
                  <a:txBody>
                    <a:bodyPr/>
                    <a:lstStyle/>
                    <a:p>
                      <a:pPr algn="ctr"/>
                      <a:r>
                        <a:rPr lang="es-CO" sz="1500" dirty="0"/>
                        <a:t>Volumen (m3)</a:t>
                      </a:r>
                    </a:p>
                  </a:txBody>
                  <a:tcPr anchor="ctr"/>
                </a:tc>
                <a:extLst>
                  <a:ext uri="{0D108BD9-81ED-4DB2-BD59-A6C34878D82A}">
                    <a16:rowId xmlns:a16="http://schemas.microsoft.com/office/drawing/2014/main" val="3924391100"/>
                  </a:ext>
                </a:extLst>
              </a:tr>
              <a:tr h="499324">
                <a:tc>
                  <a:txBody>
                    <a:bodyPr/>
                    <a:lstStyle/>
                    <a:p>
                      <a:pPr algn="ctr"/>
                      <a:r>
                        <a:rPr lang="es-CO" sz="1500" dirty="0"/>
                        <a:t>Anden</a:t>
                      </a:r>
                    </a:p>
                  </a:txBody>
                  <a:tcPr anchor="ctr"/>
                </a:tc>
                <a:tc>
                  <a:txBody>
                    <a:bodyPr/>
                    <a:lstStyle/>
                    <a:p>
                      <a:r>
                        <a:rPr lang="es-CO" sz="1500" dirty="0"/>
                        <a:t>Excavación </a:t>
                      </a:r>
                      <a:r>
                        <a:rPr lang="es-ES" sz="1500" dirty="0"/>
                        <a:t>de anden</a:t>
                      </a:r>
                      <a:endParaRPr lang="es-CO" sz="1500" dirty="0"/>
                    </a:p>
                  </a:txBody>
                  <a:tcPr anchor="ctr"/>
                </a:tc>
                <a:tc>
                  <a:txBody>
                    <a:bodyPr/>
                    <a:lstStyle/>
                    <a:p>
                      <a:pPr algn="ctr"/>
                      <a:r>
                        <a:rPr lang="es-CO" sz="1500" dirty="0"/>
                        <a:t>245,00</a:t>
                      </a:r>
                    </a:p>
                  </a:txBody>
                  <a:tcPr anchor="ctr"/>
                </a:tc>
                <a:tc>
                  <a:txBody>
                    <a:bodyPr/>
                    <a:lstStyle/>
                    <a:p>
                      <a:pPr algn="ctr"/>
                      <a:r>
                        <a:rPr lang="es-CO" sz="1500" dirty="0"/>
                        <a:t>1,70</a:t>
                      </a:r>
                    </a:p>
                  </a:txBody>
                  <a:tcPr anchor="ctr"/>
                </a:tc>
                <a:tc>
                  <a:txBody>
                    <a:bodyPr/>
                    <a:lstStyle/>
                    <a:p>
                      <a:pPr algn="ctr"/>
                      <a:r>
                        <a:rPr lang="es-CO" sz="1500" dirty="0"/>
                        <a:t>0,145</a:t>
                      </a:r>
                    </a:p>
                  </a:txBody>
                  <a:tcPr anchor="ctr"/>
                </a:tc>
                <a:tc>
                  <a:txBody>
                    <a:bodyPr/>
                    <a:lstStyle/>
                    <a:p>
                      <a:pPr algn="ctr"/>
                      <a:r>
                        <a:rPr lang="es-CO" sz="1500" dirty="0"/>
                        <a:t>62,48</a:t>
                      </a:r>
                    </a:p>
                  </a:txBody>
                  <a:tcPr anchor="ctr"/>
                </a:tc>
                <a:extLst>
                  <a:ext uri="{0D108BD9-81ED-4DB2-BD59-A6C34878D82A}">
                    <a16:rowId xmlns:a16="http://schemas.microsoft.com/office/drawing/2014/main" val="1894190993"/>
                  </a:ext>
                </a:extLst>
              </a:tr>
            </a:tbl>
          </a:graphicData>
        </a:graphic>
      </p:graphicFrame>
    </p:spTree>
    <p:extLst>
      <p:ext uri="{BB962C8B-B14F-4D97-AF65-F5344CB8AC3E}">
        <p14:creationId xmlns:p14="http://schemas.microsoft.com/office/powerpoint/2010/main" val="2137837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03A07-8245-2CBB-1D70-405BBED798A1}"/>
              </a:ext>
            </a:extLst>
          </p:cNvPr>
          <p:cNvSpPr>
            <a:spLocks noGrp="1"/>
          </p:cNvSpPr>
          <p:nvPr>
            <p:ph type="title"/>
          </p:nvPr>
        </p:nvSpPr>
        <p:spPr>
          <a:xfrm>
            <a:off x="838199" y="663704"/>
            <a:ext cx="10515600" cy="1325563"/>
          </a:xfrm>
        </p:spPr>
        <p:txBody>
          <a:bodyPr/>
          <a:lstStyle/>
          <a:p>
            <a:pPr algn="ctr"/>
            <a:r>
              <a:rPr lang="es-MX" b="1" dirty="0">
                <a:latin typeface="Arial Narrow" panose="020B0606020202030204" pitchFamily="34" charset="0"/>
                <a:ea typeface="Calibri" panose="020F0502020204030204" pitchFamily="34" charset="0"/>
                <a:cs typeface="Arial" panose="020B0604020202020204" pitchFamily="34" charset="0"/>
              </a:rPr>
              <a:t>VOLÚMENES TOTALIZADOS</a:t>
            </a:r>
            <a:br>
              <a:rPr lang="es-MX" b="1" dirty="0">
                <a:latin typeface="Arial Narrow" panose="020B0606020202030204" pitchFamily="34" charset="0"/>
                <a:ea typeface="Calibri" panose="020F0502020204030204" pitchFamily="34" charset="0"/>
                <a:cs typeface="Arial" panose="020B0604020202020204" pitchFamily="34" charset="0"/>
              </a:rPr>
            </a:br>
            <a:r>
              <a:rPr lang="es-MX" sz="3000" b="1" dirty="0">
                <a:effectLst/>
                <a:latin typeface="Arial Narrow" panose="020B0606020202030204" pitchFamily="34" charset="0"/>
                <a:ea typeface="Calibri" panose="020F0502020204030204" pitchFamily="34" charset="0"/>
                <a:cs typeface="Arial" panose="020B0604020202020204" pitchFamily="34" charset="0"/>
              </a:rPr>
              <a:t>MAYORES EXCAVACIONES E INCREMENTO DE LLENOS</a:t>
            </a:r>
            <a:endParaRPr lang="es-CO" sz="3000" dirty="0"/>
          </a:p>
        </p:txBody>
      </p:sp>
      <p:graphicFrame>
        <p:nvGraphicFramePr>
          <p:cNvPr id="8" name="Tabla 8">
            <a:extLst>
              <a:ext uri="{FF2B5EF4-FFF2-40B4-BE49-F238E27FC236}">
                <a16:creationId xmlns:a16="http://schemas.microsoft.com/office/drawing/2014/main" id="{29703F4C-5641-D2EC-632D-8BDFF09B4512}"/>
              </a:ext>
            </a:extLst>
          </p:cNvPr>
          <p:cNvGraphicFramePr>
            <a:graphicFrameLocks noGrp="1"/>
          </p:cNvGraphicFramePr>
          <p:nvPr>
            <p:ph idx="1"/>
            <p:extLst>
              <p:ext uri="{D42A27DB-BD31-4B8C-83A1-F6EECF244321}">
                <p14:modId xmlns:p14="http://schemas.microsoft.com/office/powerpoint/2010/main" val="2966572433"/>
              </p:ext>
            </p:extLst>
          </p:nvPr>
        </p:nvGraphicFramePr>
        <p:xfrm>
          <a:off x="838198" y="2286000"/>
          <a:ext cx="10515601" cy="2603887"/>
        </p:xfrm>
        <a:graphic>
          <a:graphicData uri="http://schemas.openxmlformats.org/drawingml/2006/table">
            <a:tbl>
              <a:tblPr firstRow="1" bandRow="1">
                <a:tableStyleId>{5C22544A-7EE6-4342-B048-85BDC9FD1C3A}</a:tableStyleId>
              </a:tblPr>
              <a:tblGrid>
                <a:gridCol w="677765">
                  <a:extLst>
                    <a:ext uri="{9D8B030D-6E8A-4147-A177-3AD203B41FA5}">
                      <a16:colId xmlns:a16="http://schemas.microsoft.com/office/drawing/2014/main" val="4067917406"/>
                    </a:ext>
                  </a:extLst>
                </a:gridCol>
                <a:gridCol w="4362322">
                  <a:extLst>
                    <a:ext uri="{9D8B030D-6E8A-4147-A177-3AD203B41FA5}">
                      <a16:colId xmlns:a16="http://schemas.microsoft.com/office/drawing/2014/main" val="2409675999"/>
                    </a:ext>
                  </a:extLst>
                </a:gridCol>
                <a:gridCol w="1446245">
                  <a:extLst>
                    <a:ext uri="{9D8B030D-6E8A-4147-A177-3AD203B41FA5}">
                      <a16:colId xmlns:a16="http://schemas.microsoft.com/office/drawing/2014/main" val="482622282"/>
                    </a:ext>
                  </a:extLst>
                </a:gridCol>
                <a:gridCol w="1334277">
                  <a:extLst>
                    <a:ext uri="{9D8B030D-6E8A-4147-A177-3AD203B41FA5}">
                      <a16:colId xmlns:a16="http://schemas.microsoft.com/office/drawing/2014/main" val="865981982"/>
                    </a:ext>
                  </a:extLst>
                </a:gridCol>
                <a:gridCol w="1287625">
                  <a:extLst>
                    <a:ext uri="{9D8B030D-6E8A-4147-A177-3AD203B41FA5}">
                      <a16:colId xmlns:a16="http://schemas.microsoft.com/office/drawing/2014/main" val="1468224111"/>
                    </a:ext>
                  </a:extLst>
                </a:gridCol>
                <a:gridCol w="1407367">
                  <a:extLst>
                    <a:ext uri="{9D8B030D-6E8A-4147-A177-3AD203B41FA5}">
                      <a16:colId xmlns:a16="http://schemas.microsoft.com/office/drawing/2014/main" val="3615200545"/>
                    </a:ext>
                  </a:extLst>
                </a:gridCol>
              </a:tblGrid>
              <a:tr h="573555">
                <a:tc>
                  <a:txBody>
                    <a:bodyPr/>
                    <a:lstStyle/>
                    <a:p>
                      <a:pPr algn="ctr"/>
                      <a:r>
                        <a:rPr lang="es-CO" sz="1600" dirty="0">
                          <a:latin typeface="Arial Narrow" panose="020B0606020202030204" pitchFamily="34" charset="0"/>
                        </a:rPr>
                        <a:t>Zona</a:t>
                      </a:r>
                    </a:p>
                  </a:txBody>
                  <a:tcPr anchor="ctr"/>
                </a:tc>
                <a:tc>
                  <a:txBody>
                    <a:bodyPr/>
                    <a:lstStyle/>
                    <a:p>
                      <a:pPr algn="ctr"/>
                      <a:r>
                        <a:rPr lang="es-CO" sz="1600" dirty="0">
                          <a:latin typeface="Arial Narrow" panose="020B0606020202030204" pitchFamily="34" charset="0"/>
                        </a:rPr>
                        <a:t>Descripción</a:t>
                      </a:r>
                    </a:p>
                  </a:txBody>
                  <a:tcPr anchor="ctr"/>
                </a:tc>
                <a:tc>
                  <a:txBody>
                    <a:bodyPr/>
                    <a:lstStyle/>
                    <a:p>
                      <a:pPr algn="ctr"/>
                      <a:r>
                        <a:rPr lang="es-CO" sz="1600" dirty="0">
                          <a:latin typeface="Arial Narrow" panose="020B0606020202030204" pitchFamily="34" charset="0"/>
                        </a:rPr>
                        <a:t>Largo</a:t>
                      </a:r>
                    </a:p>
                  </a:txBody>
                  <a:tcPr anchor="ctr"/>
                </a:tc>
                <a:tc>
                  <a:txBody>
                    <a:bodyPr/>
                    <a:lstStyle/>
                    <a:p>
                      <a:pPr algn="ctr"/>
                      <a:r>
                        <a:rPr lang="es-CO" sz="1600" dirty="0">
                          <a:latin typeface="Arial Narrow" panose="020B0606020202030204" pitchFamily="34" charset="0"/>
                        </a:rPr>
                        <a:t>Ancho</a:t>
                      </a:r>
                    </a:p>
                  </a:txBody>
                  <a:tcPr anchor="ctr"/>
                </a:tc>
                <a:tc>
                  <a:txBody>
                    <a:bodyPr/>
                    <a:lstStyle/>
                    <a:p>
                      <a:pPr algn="ctr"/>
                      <a:r>
                        <a:rPr lang="es-CO" sz="1600" dirty="0">
                          <a:latin typeface="Arial Narrow" panose="020B0606020202030204" pitchFamily="34" charset="0"/>
                        </a:rPr>
                        <a:t>Altura</a:t>
                      </a:r>
                    </a:p>
                  </a:txBody>
                  <a:tcPr anchor="ctr"/>
                </a:tc>
                <a:tc>
                  <a:txBody>
                    <a:bodyPr/>
                    <a:lstStyle/>
                    <a:p>
                      <a:pPr algn="ctr"/>
                      <a:r>
                        <a:rPr lang="es-CO" sz="1600" dirty="0">
                          <a:latin typeface="Arial Narrow" panose="020B0606020202030204" pitchFamily="34" charset="0"/>
                        </a:rPr>
                        <a:t>Volumen (m3)</a:t>
                      </a:r>
                    </a:p>
                  </a:txBody>
                  <a:tcPr anchor="ctr"/>
                </a:tc>
                <a:extLst>
                  <a:ext uri="{0D108BD9-81ED-4DB2-BD59-A6C34878D82A}">
                    <a16:rowId xmlns:a16="http://schemas.microsoft.com/office/drawing/2014/main" val="2220425483"/>
                  </a:ext>
                </a:extLst>
              </a:tr>
              <a:tr h="531642">
                <a:tc>
                  <a:txBody>
                    <a:bodyPr/>
                    <a:lstStyle/>
                    <a:p>
                      <a:pPr algn="ctr"/>
                      <a:r>
                        <a:rPr lang="es-CO" sz="1600" dirty="0">
                          <a:latin typeface="Arial Narrow" panose="020B0606020202030204" pitchFamily="34" charset="0"/>
                        </a:rPr>
                        <a:t>1</a:t>
                      </a:r>
                    </a:p>
                  </a:txBody>
                  <a:tcPr anchor="ctr"/>
                </a:tc>
                <a:tc>
                  <a:txBody>
                    <a:bodyPr/>
                    <a:lstStyle/>
                    <a:p>
                      <a:r>
                        <a:rPr lang="es-CO" sz="1600" dirty="0">
                          <a:latin typeface="Arial Narrow" panose="020B0606020202030204" pitchFamily="34" charset="0"/>
                        </a:rPr>
                        <a:t>Corte de talud para ampliar área</a:t>
                      </a:r>
                    </a:p>
                  </a:txBody>
                  <a:tcPr anchor="ctr"/>
                </a:tc>
                <a:tc>
                  <a:txBody>
                    <a:bodyPr/>
                    <a:lstStyle/>
                    <a:p>
                      <a:pPr algn="ctr"/>
                      <a:r>
                        <a:rPr lang="es-CO" sz="1600" dirty="0">
                          <a:latin typeface="Arial Narrow" panose="020B0606020202030204" pitchFamily="34" charset="0"/>
                        </a:rPr>
                        <a:t>38,00</a:t>
                      </a:r>
                    </a:p>
                  </a:txBody>
                  <a:tcPr anchor="ctr"/>
                </a:tc>
                <a:tc>
                  <a:txBody>
                    <a:bodyPr/>
                    <a:lstStyle/>
                    <a:p>
                      <a:pPr algn="ctr"/>
                      <a:r>
                        <a:rPr lang="es-CO" sz="1600" dirty="0">
                          <a:latin typeface="Arial Narrow" panose="020B0606020202030204" pitchFamily="34" charset="0"/>
                        </a:rPr>
                        <a:t>3,50</a:t>
                      </a:r>
                    </a:p>
                  </a:txBody>
                  <a:tcPr anchor="ctr"/>
                </a:tc>
                <a:tc>
                  <a:txBody>
                    <a:bodyPr/>
                    <a:lstStyle/>
                    <a:p>
                      <a:pPr algn="ctr"/>
                      <a:r>
                        <a:rPr lang="es-CO" sz="1600" dirty="0">
                          <a:latin typeface="Arial Narrow" panose="020B0606020202030204" pitchFamily="34" charset="0"/>
                        </a:rPr>
                        <a:t>2,30</a:t>
                      </a:r>
                    </a:p>
                  </a:txBody>
                  <a:tcPr anchor="ctr"/>
                </a:tc>
                <a:tc>
                  <a:txBody>
                    <a:bodyPr/>
                    <a:lstStyle/>
                    <a:p>
                      <a:pPr algn="ctr"/>
                      <a:r>
                        <a:rPr lang="es-CO" sz="1600" dirty="0">
                          <a:latin typeface="Arial Narrow" panose="020B0606020202030204" pitchFamily="34" charset="0"/>
                        </a:rPr>
                        <a:t>305,90</a:t>
                      </a:r>
                    </a:p>
                  </a:txBody>
                  <a:tcPr anchor="ctr"/>
                </a:tc>
                <a:extLst>
                  <a:ext uri="{0D108BD9-81ED-4DB2-BD59-A6C34878D82A}">
                    <a16:rowId xmlns:a16="http://schemas.microsoft.com/office/drawing/2014/main" val="709537861"/>
                  </a:ext>
                </a:extLst>
              </a:tr>
              <a:tr h="501162">
                <a:tc>
                  <a:txBody>
                    <a:bodyPr/>
                    <a:lstStyle/>
                    <a:p>
                      <a:pPr algn="ctr"/>
                      <a:r>
                        <a:rPr lang="es-CO" sz="1600" dirty="0">
                          <a:latin typeface="Arial Narrow" panose="020B0606020202030204" pitchFamily="34" charset="0"/>
                        </a:rPr>
                        <a:t>2</a:t>
                      </a:r>
                    </a:p>
                  </a:txBody>
                  <a:tcPr anchor="ctr"/>
                </a:tc>
                <a:tc>
                  <a:txBody>
                    <a:bodyPr/>
                    <a:lstStyle/>
                    <a:p>
                      <a:r>
                        <a:rPr lang="es-CO" sz="1600" dirty="0">
                          <a:latin typeface="Arial Narrow" panose="020B0606020202030204" pitchFamily="34" charset="0"/>
                        </a:rPr>
                        <a:t>Excavación derecha esquina</a:t>
                      </a:r>
                    </a:p>
                  </a:txBody>
                  <a:tcPr anchor="ctr"/>
                </a:tc>
                <a:tc>
                  <a:txBody>
                    <a:bodyPr/>
                    <a:lstStyle/>
                    <a:p>
                      <a:pPr algn="ctr"/>
                      <a:r>
                        <a:rPr lang="es-CO" sz="1600" dirty="0">
                          <a:latin typeface="Arial Narrow" panose="020B0606020202030204" pitchFamily="34" charset="0"/>
                        </a:rPr>
                        <a:t>18,60</a:t>
                      </a:r>
                    </a:p>
                  </a:txBody>
                  <a:tcPr anchor="ctr"/>
                </a:tc>
                <a:tc>
                  <a:txBody>
                    <a:bodyPr/>
                    <a:lstStyle/>
                    <a:p>
                      <a:pPr algn="ctr"/>
                      <a:r>
                        <a:rPr lang="es-CO" sz="1600" dirty="0">
                          <a:latin typeface="Arial Narrow" panose="020B0606020202030204" pitchFamily="34" charset="0"/>
                        </a:rPr>
                        <a:t>3,00</a:t>
                      </a:r>
                    </a:p>
                  </a:txBody>
                  <a:tcPr anchor="ctr"/>
                </a:tc>
                <a:tc>
                  <a:txBody>
                    <a:bodyPr/>
                    <a:lstStyle/>
                    <a:p>
                      <a:pPr algn="ctr"/>
                      <a:r>
                        <a:rPr lang="es-CO" sz="1600" dirty="0">
                          <a:latin typeface="Arial Narrow" panose="020B0606020202030204" pitchFamily="34" charset="0"/>
                        </a:rPr>
                        <a:t>0,80</a:t>
                      </a:r>
                    </a:p>
                  </a:txBody>
                  <a:tcPr anchor="ctr"/>
                </a:tc>
                <a:tc>
                  <a:txBody>
                    <a:bodyPr/>
                    <a:lstStyle/>
                    <a:p>
                      <a:pPr algn="ctr"/>
                      <a:r>
                        <a:rPr lang="es-CO" sz="1600" dirty="0">
                          <a:latin typeface="Arial Narrow" panose="020B0606020202030204" pitchFamily="34" charset="0"/>
                        </a:rPr>
                        <a:t>44,64</a:t>
                      </a:r>
                    </a:p>
                  </a:txBody>
                  <a:tcPr anchor="ctr"/>
                </a:tc>
                <a:extLst>
                  <a:ext uri="{0D108BD9-81ED-4DB2-BD59-A6C34878D82A}">
                    <a16:rowId xmlns:a16="http://schemas.microsoft.com/office/drawing/2014/main" val="565792175"/>
                  </a:ext>
                </a:extLst>
              </a:tr>
              <a:tr h="498764">
                <a:tc>
                  <a:txBody>
                    <a:bodyPr/>
                    <a:lstStyle/>
                    <a:p>
                      <a:pPr algn="ctr"/>
                      <a:r>
                        <a:rPr lang="es-CO" sz="1600" dirty="0">
                          <a:latin typeface="Arial Narrow" panose="020B0606020202030204" pitchFamily="34" charset="0"/>
                        </a:rPr>
                        <a:t>3</a:t>
                      </a:r>
                    </a:p>
                  </a:txBody>
                  <a:tcPr anchor="ctr"/>
                </a:tc>
                <a:tc>
                  <a:txBody>
                    <a:bodyPr/>
                    <a:lstStyle/>
                    <a:p>
                      <a:r>
                        <a:rPr lang="es-CO" sz="1600" dirty="0">
                          <a:latin typeface="Arial Narrow" panose="020B0606020202030204" pitchFamily="34" charset="0"/>
                        </a:rPr>
                        <a:t>Excavación izquierda esquina</a:t>
                      </a:r>
                    </a:p>
                  </a:txBody>
                  <a:tcPr anchor="ctr"/>
                </a:tc>
                <a:tc>
                  <a:txBody>
                    <a:bodyPr/>
                    <a:lstStyle/>
                    <a:p>
                      <a:pPr algn="ctr"/>
                      <a:r>
                        <a:rPr lang="es-CO" sz="1600" dirty="0">
                          <a:latin typeface="Arial Narrow" panose="020B0606020202030204" pitchFamily="34" charset="0"/>
                        </a:rPr>
                        <a:t>18,70</a:t>
                      </a:r>
                    </a:p>
                  </a:txBody>
                  <a:tcPr anchor="ctr"/>
                </a:tc>
                <a:tc>
                  <a:txBody>
                    <a:bodyPr/>
                    <a:lstStyle/>
                    <a:p>
                      <a:pPr algn="ctr"/>
                      <a:r>
                        <a:rPr lang="es-CO" sz="1600" dirty="0">
                          <a:latin typeface="Arial Narrow" panose="020B0606020202030204" pitchFamily="34" charset="0"/>
                        </a:rPr>
                        <a:t>2,80</a:t>
                      </a:r>
                    </a:p>
                  </a:txBody>
                  <a:tcPr anchor="ctr"/>
                </a:tc>
                <a:tc>
                  <a:txBody>
                    <a:bodyPr/>
                    <a:lstStyle/>
                    <a:p>
                      <a:pPr algn="ctr"/>
                      <a:r>
                        <a:rPr lang="es-CO" sz="1600" dirty="0">
                          <a:latin typeface="Arial Narrow" panose="020B0606020202030204" pitchFamily="34" charset="0"/>
                        </a:rPr>
                        <a:t>0,60</a:t>
                      </a:r>
                    </a:p>
                  </a:txBody>
                  <a:tcPr anchor="ctr"/>
                </a:tc>
                <a:tc>
                  <a:txBody>
                    <a:bodyPr/>
                    <a:lstStyle/>
                    <a:p>
                      <a:pPr algn="ctr"/>
                      <a:r>
                        <a:rPr lang="es-CO" sz="1600" dirty="0">
                          <a:latin typeface="Arial Narrow" panose="020B0606020202030204" pitchFamily="34" charset="0"/>
                        </a:rPr>
                        <a:t>31,42</a:t>
                      </a:r>
                    </a:p>
                  </a:txBody>
                  <a:tcPr anchor="ctr"/>
                </a:tc>
                <a:extLst>
                  <a:ext uri="{0D108BD9-81ED-4DB2-BD59-A6C34878D82A}">
                    <a16:rowId xmlns:a16="http://schemas.microsoft.com/office/drawing/2014/main" val="1563260590"/>
                  </a:ext>
                </a:extLst>
              </a:tr>
              <a:tr h="498764">
                <a:tc>
                  <a:txBody>
                    <a:bodyPr/>
                    <a:lstStyle/>
                    <a:p>
                      <a:pPr algn="ctr"/>
                      <a:r>
                        <a:rPr lang="es-CO" sz="1600" dirty="0">
                          <a:latin typeface="Arial Narrow" panose="020B0606020202030204" pitchFamily="34" charset="0"/>
                        </a:rPr>
                        <a:t>Anden</a:t>
                      </a:r>
                    </a:p>
                  </a:txBody>
                  <a:tcPr anchor="ctr"/>
                </a:tc>
                <a:tc>
                  <a:txBody>
                    <a:bodyPr/>
                    <a:lstStyle/>
                    <a:p>
                      <a:r>
                        <a:rPr lang="es-CO" sz="1600" dirty="0">
                          <a:latin typeface="Arial Narrow" panose="020B0606020202030204" pitchFamily="34" charset="0"/>
                        </a:rPr>
                        <a:t>Excavación de andén</a:t>
                      </a:r>
                    </a:p>
                  </a:txBody>
                  <a:tcPr anchor="ctr"/>
                </a:tc>
                <a:tc>
                  <a:txBody>
                    <a:bodyPr/>
                    <a:lstStyle/>
                    <a:p>
                      <a:pPr algn="ctr"/>
                      <a:r>
                        <a:rPr lang="es-CO" sz="1600" dirty="0">
                          <a:latin typeface="Arial Narrow" panose="020B0606020202030204" pitchFamily="34" charset="0"/>
                        </a:rPr>
                        <a:t>245,00</a:t>
                      </a:r>
                    </a:p>
                  </a:txBody>
                  <a:tcPr anchor="ctr"/>
                </a:tc>
                <a:tc>
                  <a:txBody>
                    <a:bodyPr/>
                    <a:lstStyle/>
                    <a:p>
                      <a:pPr algn="ctr"/>
                      <a:r>
                        <a:rPr lang="es-CO" sz="1600" dirty="0">
                          <a:latin typeface="Arial Narrow" panose="020B0606020202030204" pitchFamily="34" charset="0"/>
                        </a:rPr>
                        <a:t>1,70</a:t>
                      </a:r>
                    </a:p>
                  </a:txBody>
                  <a:tcPr anchor="ctr"/>
                </a:tc>
                <a:tc>
                  <a:txBody>
                    <a:bodyPr/>
                    <a:lstStyle/>
                    <a:p>
                      <a:pPr algn="ctr"/>
                      <a:r>
                        <a:rPr lang="es-CO" sz="1600" dirty="0">
                          <a:latin typeface="Arial Narrow" panose="020B0606020202030204" pitchFamily="34" charset="0"/>
                        </a:rPr>
                        <a:t>0,15</a:t>
                      </a:r>
                    </a:p>
                  </a:txBody>
                  <a:tcPr anchor="ctr"/>
                </a:tc>
                <a:tc>
                  <a:txBody>
                    <a:bodyPr/>
                    <a:lstStyle/>
                    <a:p>
                      <a:pPr algn="ctr"/>
                      <a:r>
                        <a:rPr lang="es-CO" sz="1600" dirty="0">
                          <a:latin typeface="Arial Narrow" panose="020B0606020202030204" pitchFamily="34" charset="0"/>
                        </a:rPr>
                        <a:t>62,48</a:t>
                      </a:r>
                    </a:p>
                  </a:txBody>
                  <a:tcPr anchor="ctr"/>
                </a:tc>
                <a:extLst>
                  <a:ext uri="{0D108BD9-81ED-4DB2-BD59-A6C34878D82A}">
                    <a16:rowId xmlns:a16="http://schemas.microsoft.com/office/drawing/2014/main" val="2320609592"/>
                  </a:ext>
                </a:extLst>
              </a:tr>
            </a:tbl>
          </a:graphicData>
        </a:graphic>
      </p:graphicFrame>
      <p:pic>
        <p:nvPicPr>
          <p:cNvPr id="11" name="Imagen 10">
            <a:extLst>
              <a:ext uri="{FF2B5EF4-FFF2-40B4-BE49-F238E27FC236}">
                <a16:creationId xmlns:a16="http://schemas.microsoft.com/office/drawing/2014/main" id="{39302882-93AD-D5D3-95FA-15AF4476FB4E}"/>
              </a:ext>
            </a:extLst>
          </p:cNvPr>
          <p:cNvPicPr>
            <a:picLocks noChangeAspect="1"/>
          </p:cNvPicPr>
          <p:nvPr/>
        </p:nvPicPr>
        <p:blipFill>
          <a:blip r:embed="rId2"/>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827813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03A07-8245-2CBB-1D70-405BBED798A1}"/>
              </a:ext>
            </a:extLst>
          </p:cNvPr>
          <p:cNvSpPr>
            <a:spLocks noGrp="1"/>
          </p:cNvSpPr>
          <p:nvPr>
            <p:ph type="title"/>
          </p:nvPr>
        </p:nvSpPr>
        <p:spPr>
          <a:xfrm>
            <a:off x="838201" y="156396"/>
            <a:ext cx="10515600" cy="1325563"/>
          </a:xfrm>
        </p:spPr>
        <p:txBody>
          <a:bodyPr>
            <a:normAutofit/>
          </a:bodyPr>
          <a:lstStyle/>
          <a:p>
            <a:pPr algn="ctr"/>
            <a:r>
              <a:rPr lang="es-MX" sz="3600" b="1" dirty="0">
                <a:latin typeface="Arial Narrow" panose="020B0606020202030204" pitchFamily="34" charset="0"/>
                <a:ea typeface="Calibri" panose="020F0502020204030204" pitchFamily="34" charset="0"/>
                <a:cs typeface="Arial" panose="020B0604020202020204" pitchFamily="34" charset="0"/>
              </a:rPr>
              <a:t>DESCUENTOS DE ÁREA DE FILTROS</a:t>
            </a:r>
            <a:br>
              <a:rPr lang="es-MX" sz="3600" b="1" dirty="0">
                <a:latin typeface="Arial Narrow" panose="020B0606020202030204" pitchFamily="34" charset="0"/>
                <a:ea typeface="Calibri" panose="020F0502020204030204" pitchFamily="34" charset="0"/>
                <a:cs typeface="Arial" panose="020B0604020202020204" pitchFamily="34" charset="0"/>
              </a:rPr>
            </a:br>
            <a:r>
              <a:rPr lang="es-MX" sz="2400" b="1" dirty="0">
                <a:effectLst/>
                <a:latin typeface="Arial Narrow" panose="020B0606020202030204" pitchFamily="34" charset="0"/>
                <a:ea typeface="Calibri" panose="020F0502020204030204" pitchFamily="34" charset="0"/>
                <a:cs typeface="Arial" panose="020B0604020202020204" pitchFamily="34" charset="0"/>
              </a:rPr>
              <a:t>EXCAVACIÓN REEMPLAZOS SUELO EN MALAS CONDICIONES</a:t>
            </a:r>
            <a:endParaRPr lang="es-CO" sz="2400" dirty="0"/>
          </a:p>
        </p:txBody>
      </p:sp>
      <p:graphicFrame>
        <p:nvGraphicFramePr>
          <p:cNvPr id="8" name="Tabla 8">
            <a:extLst>
              <a:ext uri="{FF2B5EF4-FFF2-40B4-BE49-F238E27FC236}">
                <a16:creationId xmlns:a16="http://schemas.microsoft.com/office/drawing/2014/main" id="{29703F4C-5641-D2EC-632D-8BDFF09B4512}"/>
              </a:ext>
            </a:extLst>
          </p:cNvPr>
          <p:cNvGraphicFramePr>
            <a:graphicFrameLocks noGrp="1"/>
          </p:cNvGraphicFramePr>
          <p:nvPr>
            <p:ph idx="1"/>
            <p:extLst>
              <p:ext uri="{D42A27DB-BD31-4B8C-83A1-F6EECF244321}">
                <p14:modId xmlns:p14="http://schemas.microsoft.com/office/powerpoint/2010/main" val="232841235"/>
              </p:ext>
            </p:extLst>
          </p:nvPr>
        </p:nvGraphicFramePr>
        <p:xfrm>
          <a:off x="838198" y="1357549"/>
          <a:ext cx="10515601" cy="4593584"/>
        </p:xfrm>
        <a:graphic>
          <a:graphicData uri="http://schemas.openxmlformats.org/drawingml/2006/table">
            <a:tbl>
              <a:tblPr firstRow="1" bandRow="1">
                <a:tableStyleId>{5C22544A-7EE6-4342-B048-85BDC9FD1C3A}</a:tableStyleId>
              </a:tblPr>
              <a:tblGrid>
                <a:gridCol w="813318">
                  <a:extLst>
                    <a:ext uri="{9D8B030D-6E8A-4147-A177-3AD203B41FA5}">
                      <a16:colId xmlns:a16="http://schemas.microsoft.com/office/drawing/2014/main" val="4067917406"/>
                    </a:ext>
                  </a:extLst>
                </a:gridCol>
                <a:gridCol w="4106154">
                  <a:extLst>
                    <a:ext uri="{9D8B030D-6E8A-4147-A177-3AD203B41FA5}">
                      <a16:colId xmlns:a16="http://schemas.microsoft.com/office/drawing/2014/main" val="2409675999"/>
                    </a:ext>
                  </a:extLst>
                </a:gridCol>
                <a:gridCol w="1389889">
                  <a:extLst>
                    <a:ext uri="{9D8B030D-6E8A-4147-A177-3AD203B41FA5}">
                      <a16:colId xmlns:a16="http://schemas.microsoft.com/office/drawing/2014/main" val="482622282"/>
                    </a:ext>
                  </a:extLst>
                </a:gridCol>
                <a:gridCol w="2103120">
                  <a:extLst>
                    <a:ext uri="{9D8B030D-6E8A-4147-A177-3AD203B41FA5}">
                      <a16:colId xmlns:a16="http://schemas.microsoft.com/office/drawing/2014/main" val="865981982"/>
                    </a:ext>
                  </a:extLst>
                </a:gridCol>
                <a:gridCol w="2103120">
                  <a:extLst>
                    <a:ext uri="{9D8B030D-6E8A-4147-A177-3AD203B41FA5}">
                      <a16:colId xmlns:a16="http://schemas.microsoft.com/office/drawing/2014/main" val="3615200545"/>
                    </a:ext>
                  </a:extLst>
                </a:gridCol>
              </a:tblGrid>
              <a:tr h="486846">
                <a:tc>
                  <a:txBody>
                    <a:bodyPr/>
                    <a:lstStyle/>
                    <a:p>
                      <a:pPr algn="ctr"/>
                      <a:r>
                        <a:rPr lang="es-CO" sz="1600" dirty="0">
                          <a:latin typeface="Arial Narrow" panose="020B0606020202030204" pitchFamily="34" charset="0"/>
                        </a:rPr>
                        <a:t>Zona</a:t>
                      </a:r>
                    </a:p>
                  </a:txBody>
                  <a:tcPr anchor="ctr"/>
                </a:tc>
                <a:tc>
                  <a:txBody>
                    <a:bodyPr/>
                    <a:lstStyle/>
                    <a:p>
                      <a:pPr algn="ctr"/>
                      <a:r>
                        <a:rPr lang="es-CO" sz="1600" dirty="0">
                          <a:latin typeface="Arial Narrow" panose="020B0606020202030204" pitchFamily="34" charset="0"/>
                        </a:rPr>
                        <a:t>Descripción</a:t>
                      </a:r>
                    </a:p>
                  </a:txBody>
                  <a:tcPr anchor="ctr"/>
                </a:tc>
                <a:tc>
                  <a:txBody>
                    <a:bodyPr/>
                    <a:lstStyle/>
                    <a:p>
                      <a:pPr algn="ctr"/>
                      <a:r>
                        <a:rPr lang="es-CO" sz="1600" dirty="0">
                          <a:latin typeface="Arial Narrow" panose="020B0606020202030204" pitchFamily="34" charset="0"/>
                        </a:rPr>
                        <a:t>Largo</a:t>
                      </a:r>
                    </a:p>
                  </a:txBody>
                  <a:tcPr anchor="ctr"/>
                </a:tc>
                <a:tc>
                  <a:txBody>
                    <a:bodyPr/>
                    <a:lstStyle/>
                    <a:p>
                      <a:pPr algn="ctr"/>
                      <a:r>
                        <a:rPr lang="es-CO" sz="1600" dirty="0">
                          <a:latin typeface="Arial Narrow" panose="020B0606020202030204" pitchFamily="34" charset="0"/>
                        </a:rPr>
                        <a:t>Ancho</a:t>
                      </a:r>
                    </a:p>
                  </a:txBody>
                  <a:tcPr anchor="ctr"/>
                </a:tc>
                <a:tc>
                  <a:txBody>
                    <a:bodyPr/>
                    <a:lstStyle/>
                    <a:p>
                      <a:pPr algn="ctr"/>
                      <a:r>
                        <a:rPr lang="es-CO" sz="1600" dirty="0">
                          <a:latin typeface="Arial Narrow" panose="020B0606020202030204" pitchFamily="34" charset="0"/>
                        </a:rPr>
                        <a:t>Área (m2)</a:t>
                      </a:r>
                    </a:p>
                  </a:txBody>
                  <a:tcPr anchor="ctr"/>
                </a:tc>
                <a:extLst>
                  <a:ext uri="{0D108BD9-81ED-4DB2-BD59-A6C34878D82A}">
                    <a16:rowId xmlns:a16="http://schemas.microsoft.com/office/drawing/2014/main" val="2220425483"/>
                  </a:ext>
                </a:extLst>
              </a:tr>
              <a:tr h="528772">
                <a:tc>
                  <a:txBody>
                    <a:bodyPr/>
                    <a:lstStyle/>
                    <a:p>
                      <a:pPr algn="ctr"/>
                      <a:r>
                        <a:rPr lang="es-CO" sz="1600" dirty="0">
                          <a:latin typeface="Arial Narrow" panose="020B0606020202030204" pitchFamily="34" charset="0"/>
                        </a:rPr>
                        <a:t>5</a:t>
                      </a:r>
                    </a:p>
                  </a:txBody>
                  <a:tcPr anchor="ctr"/>
                </a:tc>
                <a:tc>
                  <a:txBody>
                    <a:bodyPr/>
                    <a:lstStyle/>
                    <a:p>
                      <a:r>
                        <a:rPr lang="es-CO" sz="1600" dirty="0">
                          <a:latin typeface="Arial Narrow" panose="020B0606020202030204" pitchFamily="34" charset="0"/>
                        </a:rPr>
                        <a:t>Excavación para reemplazar suelo en malas condiciones (área en m2)</a:t>
                      </a:r>
                    </a:p>
                  </a:txBody>
                  <a:tcPr anchor="ctr"/>
                </a:tc>
                <a:tc>
                  <a:txBody>
                    <a:bodyPr/>
                    <a:lstStyle/>
                    <a:p>
                      <a:pPr algn="ctr"/>
                      <a:r>
                        <a:rPr lang="es-CO" sz="1600" dirty="0">
                          <a:latin typeface="Arial Narrow" panose="020B0606020202030204" pitchFamily="34" charset="0"/>
                        </a:rPr>
                        <a:t>43,06</a:t>
                      </a:r>
                    </a:p>
                  </a:txBody>
                  <a:tcPr anchor="ctr"/>
                </a:tc>
                <a:tc>
                  <a:txBody>
                    <a:bodyPr/>
                    <a:lstStyle/>
                    <a:p>
                      <a:pPr algn="ctr"/>
                      <a:r>
                        <a:rPr lang="es-CO" sz="1600" dirty="0">
                          <a:latin typeface="Arial Narrow" panose="020B0606020202030204" pitchFamily="34" charset="0"/>
                        </a:rPr>
                        <a:t>49,00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dirty="0">
                          <a:latin typeface="Arial Narrow" panose="020B0606020202030204" pitchFamily="34" charset="0"/>
                        </a:rPr>
                        <a:t>2.109,94</a:t>
                      </a:r>
                    </a:p>
                  </a:txBody>
                  <a:tcPr anchor="ctr"/>
                </a:tc>
                <a:extLst>
                  <a:ext uri="{0D108BD9-81ED-4DB2-BD59-A6C34878D82A}">
                    <a16:rowId xmlns:a16="http://schemas.microsoft.com/office/drawing/2014/main" val="709537861"/>
                  </a:ext>
                </a:extLst>
              </a:tr>
              <a:tr h="282363">
                <a:tc>
                  <a:txBody>
                    <a:bodyPr/>
                    <a:lstStyle/>
                    <a:p>
                      <a:pPr algn="ctr"/>
                      <a:endParaRPr lang="es-CO" sz="1600" dirty="0">
                        <a:latin typeface="Arial Narrow" panose="020B0606020202030204" pitchFamily="34" charset="0"/>
                      </a:endParaRPr>
                    </a:p>
                  </a:txBody>
                  <a:tcPr anchor="ctr"/>
                </a:tc>
                <a:tc>
                  <a:txBody>
                    <a:bodyPr/>
                    <a:lstStyle/>
                    <a:p>
                      <a:pPr marL="93663" lvl="0" indent="0" algn="l" fontAlgn="ctr"/>
                      <a:r>
                        <a:rPr lang="es-CO" sz="1600" b="0" i="0" u="none" strike="noStrike" dirty="0">
                          <a:solidFill>
                            <a:srgbClr val="000000"/>
                          </a:solidFill>
                          <a:effectLst/>
                          <a:latin typeface="Arial Narrow" panose="020B0606020202030204" pitchFamily="34" charset="0"/>
                        </a:rPr>
                        <a:t>Filtro n°1</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32,40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-12,96</a:t>
                      </a:r>
                    </a:p>
                  </a:txBody>
                  <a:tcPr marL="7620" marR="7620" marT="7620" marB="0" anchor="ctr"/>
                </a:tc>
                <a:extLst>
                  <a:ext uri="{0D108BD9-81ED-4DB2-BD59-A6C34878D82A}">
                    <a16:rowId xmlns:a16="http://schemas.microsoft.com/office/drawing/2014/main" val="565792175"/>
                  </a:ext>
                </a:extLst>
              </a:tr>
              <a:tr h="329638">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es-CO" sz="1600" b="0" i="0" u="none" strike="noStrike" kern="1200" dirty="0">
                          <a:solidFill>
                            <a:srgbClr val="000000"/>
                          </a:solidFill>
                          <a:effectLst/>
                          <a:latin typeface="Arial Narrow" panose="020B0606020202030204" pitchFamily="34" charset="0"/>
                          <a:ea typeface="+mn-ea"/>
                          <a:cs typeface="+mn-cs"/>
                        </a:rPr>
                        <a:t>Filtro n°2</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32,41</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-12,96</a:t>
                      </a:r>
                    </a:p>
                  </a:txBody>
                  <a:tcPr marL="7620" marR="7620" marT="7620" marB="0" anchor="ctr"/>
                </a:tc>
                <a:extLst>
                  <a:ext uri="{0D108BD9-81ED-4DB2-BD59-A6C34878D82A}">
                    <a16:rowId xmlns:a16="http://schemas.microsoft.com/office/drawing/2014/main" val="3421889721"/>
                  </a:ext>
                </a:extLst>
              </a:tr>
              <a:tr h="330260">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es-CO" sz="1600" b="0" i="0" u="none" strike="noStrike" kern="1200" dirty="0">
                          <a:solidFill>
                            <a:srgbClr val="000000"/>
                          </a:solidFill>
                          <a:effectLst/>
                          <a:latin typeface="Arial Narrow" panose="020B0606020202030204" pitchFamily="34" charset="0"/>
                          <a:ea typeface="+mn-ea"/>
                          <a:cs typeface="+mn-cs"/>
                        </a:rPr>
                        <a:t>Filtro n°3</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32,50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-13,00</a:t>
                      </a:r>
                    </a:p>
                  </a:txBody>
                  <a:tcPr marL="7620" marR="7620" marT="7620" marB="0" anchor="ctr"/>
                </a:tc>
                <a:extLst>
                  <a:ext uri="{0D108BD9-81ED-4DB2-BD59-A6C34878D82A}">
                    <a16:rowId xmlns:a16="http://schemas.microsoft.com/office/drawing/2014/main" val="697867924"/>
                  </a:ext>
                </a:extLst>
              </a:tr>
              <a:tr h="321551">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es-CO" sz="1600" b="0" i="0" u="none" strike="noStrike" kern="1200" dirty="0">
                          <a:solidFill>
                            <a:srgbClr val="000000"/>
                          </a:solidFill>
                          <a:effectLst/>
                          <a:latin typeface="Arial Narrow" panose="020B0606020202030204" pitchFamily="34" charset="0"/>
                          <a:ea typeface="+mn-ea"/>
                          <a:cs typeface="+mn-cs"/>
                        </a:rPr>
                        <a:t>Filtro n°4</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32,55</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-13,02</a:t>
                      </a:r>
                    </a:p>
                  </a:txBody>
                  <a:tcPr marL="7620" marR="7620" marT="7620" marB="0" anchor="ctr"/>
                </a:tc>
                <a:extLst>
                  <a:ext uri="{0D108BD9-81ED-4DB2-BD59-A6C34878D82A}">
                    <a16:rowId xmlns:a16="http://schemas.microsoft.com/office/drawing/2014/main" val="2063098482"/>
                  </a:ext>
                </a:extLst>
              </a:tr>
              <a:tr h="275520">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es-CO" sz="1600" b="0" i="0" u="none" strike="noStrike" kern="1200" dirty="0">
                          <a:solidFill>
                            <a:srgbClr val="000000"/>
                          </a:solidFill>
                          <a:effectLst/>
                          <a:latin typeface="Arial Narrow" panose="020B0606020202030204" pitchFamily="34" charset="0"/>
                          <a:ea typeface="+mn-ea"/>
                          <a:cs typeface="+mn-cs"/>
                        </a:rPr>
                        <a:t>Filtro n°15</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35,60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-14,24</a:t>
                      </a:r>
                    </a:p>
                  </a:txBody>
                  <a:tcPr marL="7620" marR="7620" marT="7620" marB="0" anchor="ctr"/>
                </a:tc>
                <a:extLst>
                  <a:ext uri="{0D108BD9-81ED-4DB2-BD59-A6C34878D82A}">
                    <a16:rowId xmlns:a16="http://schemas.microsoft.com/office/drawing/2014/main" val="3570755069"/>
                  </a:ext>
                </a:extLst>
              </a:tr>
              <a:tr h="332126">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es-CO" sz="1600" b="0" i="0" u="none" strike="noStrike" kern="1200" dirty="0">
                          <a:solidFill>
                            <a:srgbClr val="000000"/>
                          </a:solidFill>
                          <a:effectLst/>
                          <a:latin typeface="Arial Narrow" panose="020B0606020202030204" pitchFamily="34" charset="0"/>
                          <a:ea typeface="+mn-ea"/>
                          <a:cs typeface="+mn-cs"/>
                        </a:rPr>
                        <a:t>Filtro n°16</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35,75</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-14,30</a:t>
                      </a:r>
                    </a:p>
                  </a:txBody>
                  <a:tcPr marL="7620" marR="7620" marT="7620" marB="0" anchor="ctr"/>
                </a:tc>
                <a:extLst>
                  <a:ext uri="{0D108BD9-81ED-4DB2-BD59-A6C34878D82A}">
                    <a16:rowId xmlns:a16="http://schemas.microsoft.com/office/drawing/2014/main" val="486297982"/>
                  </a:ext>
                </a:extLst>
              </a:tr>
              <a:tr h="360740">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es-CO" sz="1600" b="0" i="0" u="none" strike="noStrike" kern="1200" dirty="0">
                          <a:solidFill>
                            <a:srgbClr val="000000"/>
                          </a:solidFill>
                          <a:effectLst/>
                          <a:latin typeface="Arial Narrow" panose="020B0606020202030204" pitchFamily="34" charset="0"/>
                          <a:ea typeface="+mn-ea"/>
                          <a:cs typeface="+mn-cs"/>
                        </a:rPr>
                        <a:t>Filtro n°17</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35,70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-14,28</a:t>
                      </a:r>
                    </a:p>
                  </a:txBody>
                  <a:tcPr marL="7620" marR="7620" marT="7620" marB="0" anchor="ctr"/>
                </a:tc>
                <a:extLst>
                  <a:ext uri="{0D108BD9-81ED-4DB2-BD59-A6C34878D82A}">
                    <a16:rowId xmlns:a16="http://schemas.microsoft.com/office/drawing/2014/main" val="2572812919"/>
                  </a:ext>
                </a:extLst>
              </a:tr>
              <a:tr h="354563">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es-CO" sz="1600" b="0" i="0" u="none" strike="noStrike" kern="1200" dirty="0">
                          <a:solidFill>
                            <a:srgbClr val="000000"/>
                          </a:solidFill>
                          <a:effectLst/>
                          <a:latin typeface="Arial Narrow" panose="020B0606020202030204" pitchFamily="34" charset="0"/>
                          <a:ea typeface="+mn-ea"/>
                          <a:cs typeface="+mn-cs"/>
                        </a:rPr>
                        <a:t>Filtro n°18</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35,70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0,40</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-14,28</a:t>
                      </a:r>
                    </a:p>
                  </a:txBody>
                  <a:tcPr marL="7620" marR="7620" marT="7620" marB="0" anchor="ctr"/>
                </a:tc>
                <a:extLst>
                  <a:ext uri="{0D108BD9-81ED-4DB2-BD59-A6C34878D82A}">
                    <a16:rowId xmlns:a16="http://schemas.microsoft.com/office/drawing/2014/main" val="2748812521"/>
                  </a:ext>
                </a:extLst>
              </a:tr>
              <a:tr h="345233">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pt-BR" sz="1600" b="0" i="0" u="none" strike="noStrike" kern="1200" dirty="0">
                          <a:solidFill>
                            <a:srgbClr val="000000"/>
                          </a:solidFill>
                          <a:effectLst/>
                          <a:latin typeface="Arial Narrow" panose="020B0606020202030204" pitchFamily="34" charset="0"/>
                          <a:ea typeface="+mn-ea"/>
                          <a:cs typeface="+mn-cs"/>
                        </a:rPr>
                        <a:t>Filtro principal 8 </a:t>
                      </a:r>
                      <a:r>
                        <a:rPr lang="pt-BR" sz="1600" b="0" i="0" u="none" strike="noStrike" kern="1200" dirty="0" err="1">
                          <a:solidFill>
                            <a:srgbClr val="000000"/>
                          </a:solidFill>
                          <a:effectLst/>
                          <a:latin typeface="Arial Narrow" panose="020B0606020202030204" pitchFamily="34" charset="0"/>
                          <a:ea typeface="+mn-ea"/>
                          <a:cs typeface="+mn-cs"/>
                        </a:rPr>
                        <a:t>pulgadas</a:t>
                      </a:r>
                      <a:r>
                        <a:rPr lang="pt-BR" sz="1600" b="0" i="0" u="none" strike="noStrike" kern="1200" dirty="0">
                          <a:solidFill>
                            <a:srgbClr val="000000"/>
                          </a:solidFill>
                          <a:effectLst/>
                          <a:latin typeface="Arial Narrow" panose="020B0606020202030204" pitchFamily="34" charset="0"/>
                          <a:ea typeface="+mn-ea"/>
                          <a:cs typeface="+mn-cs"/>
                        </a:rPr>
                        <a:t> central</a:t>
                      </a:r>
                    </a:p>
                  </a:txBody>
                  <a:tcPr marL="7620" marR="7620" marT="7620" marB="0" anchor="ctr"/>
                </a:tc>
                <a:tc>
                  <a:txBody>
                    <a:bodyPr/>
                    <a:lstStyle/>
                    <a:p>
                      <a:pPr algn="ctr" fontAlgn="ctr"/>
                      <a:r>
                        <a:rPr lang="es-CO" sz="1600" b="0" i="0" u="none" strike="noStrike">
                          <a:solidFill>
                            <a:srgbClr val="000000"/>
                          </a:solidFill>
                          <a:effectLst/>
                          <a:latin typeface="Arial Narrow" panose="020B0606020202030204" pitchFamily="34" charset="0"/>
                        </a:rPr>
                        <a:t>100,00</a:t>
                      </a:r>
                    </a:p>
                  </a:txBody>
                  <a:tcPr marL="7620" marR="7620" marT="7620" marB="0" anchor="ctr"/>
                </a:tc>
                <a:tc>
                  <a:txBody>
                    <a:bodyPr/>
                    <a:lstStyle/>
                    <a:p>
                      <a:pPr algn="ctr" fontAlgn="ctr"/>
                      <a:r>
                        <a:rPr lang="es-CO" sz="1600" b="0" i="0" u="none" strike="noStrike" dirty="0">
                          <a:solidFill>
                            <a:srgbClr val="000000"/>
                          </a:solidFill>
                          <a:effectLst/>
                          <a:latin typeface="Arial Narrow" panose="020B0606020202030204" pitchFamily="34" charset="0"/>
                        </a:rPr>
                        <a:t>0,65</a:t>
                      </a:r>
                    </a:p>
                  </a:txBody>
                  <a:tcPr marL="7620" marR="7620" marT="7620" marB="0" anchor="ctr"/>
                </a:tc>
                <a:tc>
                  <a:txBody>
                    <a:bodyPr/>
                    <a:lstStyle/>
                    <a:p>
                      <a:pPr algn="ctr" fontAlgn="ctr"/>
                      <a:r>
                        <a:rPr lang="es-CO" sz="1600" b="0" i="0" u="none" strike="noStrike" dirty="0">
                          <a:solidFill>
                            <a:srgbClr val="000000"/>
                          </a:solidFill>
                          <a:effectLst/>
                          <a:latin typeface="Arial Narrow" panose="020B0606020202030204" pitchFamily="34" charset="0"/>
                        </a:rPr>
                        <a:t>-65,00</a:t>
                      </a:r>
                    </a:p>
                  </a:txBody>
                  <a:tcPr marL="7620" marR="7620" marT="7620" marB="0" anchor="ctr"/>
                </a:tc>
                <a:extLst>
                  <a:ext uri="{0D108BD9-81ED-4DB2-BD59-A6C34878D82A}">
                    <a16:rowId xmlns:a16="http://schemas.microsoft.com/office/drawing/2014/main" val="1563260590"/>
                  </a:ext>
                </a:extLst>
              </a:tr>
              <a:tr h="455402">
                <a:tc>
                  <a:txBody>
                    <a:bodyPr/>
                    <a:lstStyle/>
                    <a:p>
                      <a:pPr algn="ctr"/>
                      <a:endParaRPr lang="es-CO" sz="1600" dirty="0">
                        <a:latin typeface="Arial Narrow" panose="020B0606020202030204" pitchFamily="34" charset="0"/>
                      </a:endParaRPr>
                    </a:p>
                  </a:txBody>
                  <a:tcPr anchor="ctr"/>
                </a:tc>
                <a:tc>
                  <a:txBody>
                    <a:bodyPr/>
                    <a:lstStyle/>
                    <a:p>
                      <a:pPr marL="93663" lvl="0" indent="0" algn="l" defTabSz="914400" rtl="0" eaLnBrk="1" fontAlgn="ctr" latinLnBrk="0" hangingPunct="1"/>
                      <a:r>
                        <a:rPr lang="pt-BR" sz="1600" b="1" i="0" u="none" strike="noStrike" kern="1200" dirty="0">
                          <a:solidFill>
                            <a:srgbClr val="000000"/>
                          </a:solidFill>
                          <a:effectLst/>
                          <a:latin typeface="Arial Narrow" panose="020B0606020202030204" pitchFamily="34" charset="0"/>
                          <a:ea typeface="+mn-ea"/>
                          <a:cs typeface="+mn-cs"/>
                        </a:rPr>
                        <a:t>TOTAL ÁREA</a:t>
                      </a:r>
                    </a:p>
                  </a:txBody>
                  <a:tcPr marL="7620" marR="7620" marT="7620" marB="0" anchor="ctr"/>
                </a:tc>
                <a:tc>
                  <a:txBody>
                    <a:bodyPr/>
                    <a:lstStyle/>
                    <a:p>
                      <a:pPr algn="ctr" fontAlgn="ctr"/>
                      <a:endParaRPr lang="es-CO" sz="1600" b="1" i="0" u="none" strike="noStrike" dirty="0">
                        <a:solidFill>
                          <a:srgbClr val="000000"/>
                        </a:solidFill>
                        <a:effectLst/>
                        <a:latin typeface="Arial Narrow" panose="020B0606020202030204" pitchFamily="34" charset="0"/>
                      </a:endParaRPr>
                    </a:p>
                  </a:txBody>
                  <a:tcPr marL="7620" marR="7620" marT="7620" marB="0" anchor="ctr"/>
                </a:tc>
                <a:tc>
                  <a:txBody>
                    <a:bodyPr/>
                    <a:lstStyle/>
                    <a:p>
                      <a:pPr algn="ctr" fontAlgn="ctr"/>
                      <a:endParaRPr lang="es-CO" sz="1600" b="1" i="0" u="none" strike="noStrike" dirty="0">
                        <a:solidFill>
                          <a:srgbClr val="000000"/>
                        </a:solidFill>
                        <a:effectLst/>
                        <a:latin typeface="Arial Narrow" panose="020B0606020202030204" pitchFamily="34" charset="0"/>
                      </a:endParaRPr>
                    </a:p>
                  </a:txBody>
                  <a:tcPr marL="7620" marR="7620" marT="7620" marB="0" anchor="ctr"/>
                </a:tc>
                <a:tc>
                  <a:txBody>
                    <a:bodyPr/>
                    <a:lstStyle/>
                    <a:p>
                      <a:pPr algn="ctr" fontAlgn="ctr"/>
                      <a:r>
                        <a:rPr lang="es-CO" sz="1600" b="1" i="0" u="none" strike="noStrike" dirty="0">
                          <a:solidFill>
                            <a:srgbClr val="000000"/>
                          </a:solidFill>
                          <a:effectLst/>
                          <a:latin typeface="Arial Narrow" panose="020B0606020202030204" pitchFamily="34" charset="0"/>
                        </a:rPr>
                        <a:t>1935,90</a:t>
                      </a:r>
                    </a:p>
                  </a:txBody>
                  <a:tcPr marL="7620" marR="7620" marT="7620" marB="0" anchor="ctr"/>
                </a:tc>
                <a:extLst>
                  <a:ext uri="{0D108BD9-81ED-4DB2-BD59-A6C34878D82A}">
                    <a16:rowId xmlns:a16="http://schemas.microsoft.com/office/drawing/2014/main" val="1309144108"/>
                  </a:ext>
                </a:extLst>
              </a:tr>
            </a:tbl>
          </a:graphicData>
        </a:graphic>
      </p:graphicFrame>
      <p:pic>
        <p:nvPicPr>
          <p:cNvPr id="11" name="Imagen 10">
            <a:extLst>
              <a:ext uri="{FF2B5EF4-FFF2-40B4-BE49-F238E27FC236}">
                <a16:creationId xmlns:a16="http://schemas.microsoft.com/office/drawing/2014/main" id="{39302882-93AD-D5D3-95FA-15AF4476FB4E}"/>
              </a:ext>
            </a:extLst>
          </p:cNvPr>
          <p:cNvPicPr>
            <a:picLocks noChangeAspect="1"/>
          </p:cNvPicPr>
          <p:nvPr/>
        </p:nvPicPr>
        <p:blipFill>
          <a:blip r:embed="rId2"/>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4185549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9302882-93AD-D5D3-95FA-15AF4476FB4E}"/>
              </a:ext>
            </a:extLst>
          </p:cNvPr>
          <p:cNvPicPr>
            <a:picLocks noChangeAspect="1"/>
          </p:cNvPicPr>
          <p:nvPr/>
        </p:nvPicPr>
        <p:blipFill>
          <a:blip r:embed="rId2"/>
          <a:stretch>
            <a:fillRect/>
          </a:stretch>
        </p:blipFill>
        <p:spPr>
          <a:xfrm>
            <a:off x="9904444" y="230188"/>
            <a:ext cx="2044540" cy="505392"/>
          </a:xfrm>
          <a:prstGeom prst="rect">
            <a:avLst/>
          </a:prstGeom>
        </p:spPr>
      </p:pic>
      <p:graphicFrame>
        <p:nvGraphicFramePr>
          <p:cNvPr id="16" name="Tabla 8">
            <a:extLst>
              <a:ext uri="{FF2B5EF4-FFF2-40B4-BE49-F238E27FC236}">
                <a16:creationId xmlns:a16="http://schemas.microsoft.com/office/drawing/2014/main" id="{189C0A3C-6F59-2C54-3935-2A612C2C96DF}"/>
              </a:ext>
            </a:extLst>
          </p:cNvPr>
          <p:cNvGraphicFramePr>
            <a:graphicFrameLocks noGrp="1"/>
          </p:cNvGraphicFramePr>
          <p:nvPr>
            <p:ph idx="1"/>
            <p:extLst>
              <p:ext uri="{D42A27DB-BD31-4B8C-83A1-F6EECF244321}">
                <p14:modId xmlns:p14="http://schemas.microsoft.com/office/powerpoint/2010/main" val="233633685"/>
              </p:ext>
            </p:extLst>
          </p:nvPr>
        </p:nvGraphicFramePr>
        <p:xfrm>
          <a:off x="838199" y="3163288"/>
          <a:ext cx="7447385" cy="2913520"/>
        </p:xfrm>
        <a:graphic>
          <a:graphicData uri="http://schemas.openxmlformats.org/drawingml/2006/table">
            <a:tbl>
              <a:tblPr firstRow="1" bandRow="1">
                <a:tableStyleId>{5C22544A-7EE6-4342-B048-85BDC9FD1C3A}</a:tableStyleId>
              </a:tblPr>
              <a:tblGrid>
                <a:gridCol w="1055180">
                  <a:extLst>
                    <a:ext uri="{9D8B030D-6E8A-4147-A177-3AD203B41FA5}">
                      <a16:colId xmlns:a16="http://schemas.microsoft.com/office/drawing/2014/main" val="4067917406"/>
                    </a:ext>
                  </a:extLst>
                </a:gridCol>
                <a:gridCol w="3966245">
                  <a:extLst>
                    <a:ext uri="{9D8B030D-6E8A-4147-A177-3AD203B41FA5}">
                      <a16:colId xmlns:a16="http://schemas.microsoft.com/office/drawing/2014/main" val="2409675999"/>
                    </a:ext>
                  </a:extLst>
                </a:gridCol>
                <a:gridCol w="2425960">
                  <a:extLst>
                    <a:ext uri="{9D8B030D-6E8A-4147-A177-3AD203B41FA5}">
                      <a16:colId xmlns:a16="http://schemas.microsoft.com/office/drawing/2014/main" val="3615200545"/>
                    </a:ext>
                  </a:extLst>
                </a:gridCol>
              </a:tblGrid>
              <a:tr h="429584">
                <a:tc>
                  <a:txBody>
                    <a:bodyPr/>
                    <a:lstStyle/>
                    <a:p>
                      <a:pPr algn="ctr"/>
                      <a:r>
                        <a:rPr lang="es-CO" sz="1600" dirty="0">
                          <a:latin typeface="Arial Narrow" panose="020B0606020202030204" pitchFamily="34" charset="0"/>
                        </a:rPr>
                        <a:t>Zona</a:t>
                      </a:r>
                    </a:p>
                  </a:txBody>
                  <a:tcPr anchor="ctr"/>
                </a:tc>
                <a:tc>
                  <a:txBody>
                    <a:bodyPr/>
                    <a:lstStyle/>
                    <a:p>
                      <a:pPr algn="ctr"/>
                      <a:r>
                        <a:rPr lang="es-CO" sz="1600" dirty="0">
                          <a:latin typeface="Arial Narrow" panose="020B0606020202030204" pitchFamily="34" charset="0"/>
                        </a:rPr>
                        <a:t>Descripción</a:t>
                      </a:r>
                    </a:p>
                  </a:txBody>
                  <a:tcPr anchor="ctr"/>
                </a:tc>
                <a:tc>
                  <a:txBody>
                    <a:bodyPr/>
                    <a:lstStyle/>
                    <a:p>
                      <a:pPr algn="ctr"/>
                      <a:r>
                        <a:rPr lang="es-CO" sz="1600" dirty="0">
                          <a:latin typeface="Arial Narrow" panose="020B0606020202030204" pitchFamily="34" charset="0"/>
                        </a:rPr>
                        <a:t>Volumen (m3)</a:t>
                      </a:r>
                    </a:p>
                  </a:txBody>
                  <a:tcPr anchor="ctr"/>
                </a:tc>
                <a:extLst>
                  <a:ext uri="{0D108BD9-81ED-4DB2-BD59-A6C34878D82A}">
                    <a16:rowId xmlns:a16="http://schemas.microsoft.com/office/drawing/2014/main" val="2220425483"/>
                  </a:ext>
                </a:extLst>
              </a:tr>
              <a:tr h="433752">
                <a:tc>
                  <a:txBody>
                    <a:bodyPr/>
                    <a:lstStyle/>
                    <a:p>
                      <a:pPr algn="ctr"/>
                      <a:r>
                        <a:rPr lang="es-CO" sz="1600" dirty="0">
                          <a:latin typeface="Arial Narrow" panose="020B0606020202030204" pitchFamily="34" charset="0"/>
                        </a:rPr>
                        <a:t>1</a:t>
                      </a:r>
                    </a:p>
                  </a:txBody>
                  <a:tcPr anchor="ctr"/>
                </a:tc>
                <a:tc>
                  <a:txBody>
                    <a:bodyPr/>
                    <a:lstStyle/>
                    <a:p>
                      <a:r>
                        <a:rPr lang="es-CO" sz="1600" dirty="0">
                          <a:latin typeface="Arial Narrow" panose="020B0606020202030204" pitchFamily="34" charset="0"/>
                        </a:rPr>
                        <a:t>Corte de talud para ampliar área</a:t>
                      </a:r>
                    </a:p>
                  </a:txBody>
                  <a:tcPr anchor="ctr"/>
                </a:tc>
                <a:tc>
                  <a:txBody>
                    <a:bodyPr/>
                    <a:lstStyle/>
                    <a:p>
                      <a:pPr algn="ctr"/>
                      <a:r>
                        <a:rPr lang="es-CO" sz="1600" dirty="0">
                          <a:latin typeface="Arial Narrow" panose="020B0606020202030204" pitchFamily="34" charset="0"/>
                        </a:rPr>
                        <a:t>305,90</a:t>
                      </a:r>
                    </a:p>
                  </a:txBody>
                  <a:tcPr anchor="ctr"/>
                </a:tc>
                <a:extLst>
                  <a:ext uri="{0D108BD9-81ED-4DB2-BD59-A6C34878D82A}">
                    <a16:rowId xmlns:a16="http://schemas.microsoft.com/office/drawing/2014/main" val="709537861"/>
                  </a:ext>
                </a:extLst>
              </a:tr>
              <a:tr h="375362">
                <a:tc>
                  <a:txBody>
                    <a:bodyPr/>
                    <a:lstStyle/>
                    <a:p>
                      <a:pPr algn="ctr"/>
                      <a:r>
                        <a:rPr lang="es-CO" sz="1600" dirty="0">
                          <a:latin typeface="Arial Narrow" panose="020B0606020202030204" pitchFamily="34" charset="0"/>
                        </a:rPr>
                        <a:t>2</a:t>
                      </a:r>
                    </a:p>
                  </a:txBody>
                  <a:tcPr anchor="ctr"/>
                </a:tc>
                <a:tc>
                  <a:txBody>
                    <a:bodyPr/>
                    <a:lstStyle/>
                    <a:p>
                      <a:r>
                        <a:rPr lang="es-CO" sz="1600" dirty="0">
                          <a:latin typeface="Arial Narrow" panose="020B0606020202030204" pitchFamily="34" charset="0"/>
                        </a:rPr>
                        <a:t>Excavación derecha esquina</a:t>
                      </a:r>
                    </a:p>
                  </a:txBody>
                  <a:tcPr anchor="ctr"/>
                </a:tc>
                <a:tc>
                  <a:txBody>
                    <a:bodyPr/>
                    <a:lstStyle/>
                    <a:p>
                      <a:pPr algn="ctr"/>
                      <a:r>
                        <a:rPr lang="es-CO" sz="1600" dirty="0">
                          <a:latin typeface="Arial Narrow" panose="020B0606020202030204" pitchFamily="34" charset="0"/>
                        </a:rPr>
                        <a:t>44,64</a:t>
                      </a:r>
                    </a:p>
                  </a:txBody>
                  <a:tcPr anchor="ctr"/>
                </a:tc>
                <a:extLst>
                  <a:ext uri="{0D108BD9-81ED-4DB2-BD59-A6C34878D82A}">
                    <a16:rowId xmlns:a16="http://schemas.microsoft.com/office/drawing/2014/main" val="565792175"/>
                  </a:ext>
                </a:extLst>
              </a:tr>
              <a:tr h="373566">
                <a:tc>
                  <a:txBody>
                    <a:bodyPr/>
                    <a:lstStyle/>
                    <a:p>
                      <a:pPr algn="ctr"/>
                      <a:r>
                        <a:rPr lang="es-CO" sz="1600" dirty="0">
                          <a:latin typeface="Arial Narrow" panose="020B0606020202030204" pitchFamily="34" charset="0"/>
                        </a:rPr>
                        <a:t>3</a:t>
                      </a:r>
                    </a:p>
                  </a:txBody>
                  <a:tcPr anchor="ctr"/>
                </a:tc>
                <a:tc>
                  <a:txBody>
                    <a:bodyPr/>
                    <a:lstStyle/>
                    <a:p>
                      <a:r>
                        <a:rPr lang="es-CO" sz="1600" dirty="0">
                          <a:latin typeface="Arial Narrow" panose="020B0606020202030204" pitchFamily="34" charset="0"/>
                        </a:rPr>
                        <a:t>Excavación izquierda esquina</a:t>
                      </a:r>
                    </a:p>
                  </a:txBody>
                  <a:tcPr anchor="ctr"/>
                </a:tc>
                <a:tc>
                  <a:txBody>
                    <a:bodyPr/>
                    <a:lstStyle/>
                    <a:p>
                      <a:pPr algn="ctr"/>
                      <a:r>
                        <a:rPr lang="es-CO" sz="1600" dirty="0">
                          <a:latin typeface="Arial Narrow" panose="020B0606020202030204" pitchFamily="34" charset="0"/>
                        </a:rPr>
                        <a:t>31,42</a:t>
                      </a:r>
                    </a:p>
                  </a:txBody>
                  <a:tcPr anchor="ctr"/>
                </a:tc>
                <a:extLst>
                  <a:ext uri="{0D108BD9-81ED-4DB2-BD59-A6C34878D82A}">
                    <a16:rowId xmlns:a16="http://schemas.microsoft.com/office/drawing/2014/main" val="1563260590"/>
                  </a:ext>
                </a:extLst>
              </a:tr>
              <a:tr h="433752">
                <a:tc>
                  <a:txBody>
                    <a:bodyPr/>
                    <a:lstStyle/>
                    <a:p>
                      <a:pPr algn="ctr"/>
                      <a:r>
                        <a:rPr lang="es-CO" sz="1600" dirty="0">
                          <a:latin typeface="Arial Narrow" panose="020B0606020202030204" pitchFamily="34" charset="0"/>
                        </a:rPr>
                        <a:t>5</a:t>
                      </a:r>
                    </a:p>
                  </a:txBody>
                  <a:tcPr anchor="ctr"/>
                </a:tc>
                <a:tc>
                  <a:txBody>
                    <a:bodyPr/>
                    <a:lstStyle/>
                    <a:p>
                      <a:r>
                        <a:rPr lang="es-ES" sz="1600" dirty="0">
                          <a:latin typeface="Arial Narrow" panose="020B0606020202030204" pitchFamily="34" charset="0"/>
                        </a:rPr>
                        <a:t>Excavación de reemplazo suelo malas condiciones</a:t>
                      </a:r>
                    </a:p>
                  </a:txBody>
                  <a:tcPr anchor="ctr"/>
                </a:tc>
                <a:tc>
                  <a:txBody>
                    <a:bodyPr/>
                    <a:lstStyle/>
                    <a:p>
                      <a:pPr algn="ctr"/>
                      <a:r>
                        <a:rPr lang="es-CO" sz="1600" dirty="0">
                          <a:latin typeface="Arial Narrow" panose="020B0606020202030204" pitchFamily="34" charset="0"/>
                        </a:rPr>
                        <a:t>387,18</a:t>
                      </a:r>
                    </a:p>
                  </a:txBody>
                  <a:tcPr anchor="ctr"/>
                </a:tc>
                <a:extLst>
                  <a:ext uri="{0D108BD9-81ED-4DB2-BD59-A6C34878D82A}">
                    <a16:rowId xmlns:a16="http://schemas.microsoft.com/office/drawing/2014/main" val="3337779438"/>
                  </a:ext>
                </a:extLst>
              </a:tr>
              <a:tr h="433752">
                <a:tc>
                  <a:txBody>
                    <a:bodyPr/>
                    <a:lstStyle/>
                    <a:p>
                      <a:pPr algn="ctr"/>
                      <a:r>
                        <a:rPr lang="es-CO" sz="1600" dirty="0">
                          <a:latin typeface="Arial Narrow" panose="020B0606020202030204" pitchFamily="34" charset="0"/>
                        </a:rPr>
                        <a:t>Anden</a:t>
                      </a:r>
                    </a:p>
                  </a:txBody>
                  <a:tcPr anchor="ctr"/>
                </a:tc>
                <a:tc>
                  <a:txBody>
                    <a:bodyPr/>
                    <a:lstStyle/>
                    <a:p>
                      <a:r>
                        <a:rPr lang="es-CO" sz="1600" dirty="0">
                          <a:latin typeface="Arial Narrow" panose="020B0606020202030204" pitchFamily="34" charset="0"/>
                        </a:rPr>
                        <a:t>Excavación de andén</a:t>
                      </a:r>
                    </a:p>
                  </a:txBody>
                  <a:tcPr anchor="ctr"/>
                </a:tc>
                <a:tc>
                  <a:txBody>
                    <a:bodyPr/>
                    <a:lstStyle/>
                    <a:p>
                      <a:pPr algn="ctr"/>
                      <a:r>
                        <a:rPr lang="es-CO" sz="1600" dirty="0">
                          <a:latin typeface="Arial Narrow" panose="020B0606020202030204" pitchFamily="34" charset="0"/>
                        </a:rPr>
                        <a:t>62,48</a:t>
                      </a:r>
                    </a:p>
                  </a:txBody>
                  <a:tcPr anchor="ctr"/>
                </a:tc>
                <a:extLst>
                  <a:ext uri="{0D108BD9-81ED-4DB2-BD59-A6C34878D82A}">
                    <a16:rowId xmlns:a16="http://schemas.microsoft.com/office/drawing/2014/main" val="2981751505"/>
                  </a:ext>
                </a:extLst>
              </a:tr>
              <a:tr h="433752">
                <a:tc>
                  <a:txBody>
                    <a:bodyPr/>
                    <a:lstStyle/>
                    <a:p>
                      <a:pPr marL="93663" lvl="0" indent="0" algn="ctr" defTabSz="914400" rtl="0" eaLnBrk="1" fontAlgn="ctr" latinLnBrk="0" hangingPunct="1"/>
                      <a:endParaRPr lang="pt-BR" sz="1600" b="1" i="0" u="none" strike="noStrike" kern="1200" dirty="0">
                        <a:solidFill>
                          <a:srgbClr val="000000"/>
                        </a:solidFill>
                        <a:effectLst/>
                        <a:latin typeface="Arial Narrow" panose="020B0606020202030204" pitchFamily="34" charset="0"/>
                        <a:ea typeface="+mn-ea"/>
                        <a:cs typeface="+mn-cs"/>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600" b="1" i="0" u="none" strike="noStrike" kern="1200" dirty="0">
                          <a:solidFill>
                            <a:srgbClr val="000000"/>
                          </a:solidFill>
                          <a:effectLst/>
                          <a:latin typeface="Arial Narrow" panose="020B0606020202030204" pitchFamily="34" charset="0"/>
                          <a:ea typeface="+mn-ea"/>
                          <a:cs typeface="+mn-cs"/>
                        </a:rPr>
                        <a:t>TOTAL</a:t>
                      </a:r>
                      <a:endParaRPr lang="es-CO" sz="1600" b="1" i="0" u="none" strike="noStrike" dirty="0">
                        <a:solidFill>
                          <a:srgbClr val="000000"/>
                        </a:solidFill>
                        <a:effectLst/>
                        <a:latin typeface="Arial Narrow" panose="020B0606020202030204" pitchFamily="34" charset="0"/>
                      </a:endParaRPr>
                    </a:p>
                  </a:txBody>
                  <a:tcPr marL="7620" marR="7620" marT="7620" marB="0" anchor="ctr"/>
                </a:tc>
                <a:tc>
                  <a:txBody>
                    <a:bodyPr/>
                    <a:lstStyle/>
                    <a:p>
                      <a:pPr algn="ctr" fontAlgn="ctr"/>
                      <a:r>
                        <a:rPr lang="es-CO" sz="1600" b="1" i="0" u="none" strike="noStrike" dirty="0">
                          <a:solidFill>
                            <a:srgbClr val="000000"/>
                          </a:solidFill>
                          <a:effectLst/>
                          <a:latin typeface="Arial Narrow" panose="020B0606020202030204" pitchFamily="34" charset="0"/>
                        </a:rPr>
                        <a:t>831,62</a:t>
                      </a:r>
                    </a:p>
                  </a:txBody>
                  <a:tcPr marL="7620" marR="7620" marT="7620" marB="0" anchor="ctr"/>
                </a:tc>
                <a:extLst>
                  <a:ext uri="{0D108BD9-81ED-4DB2-BD59-A6C34878D82A}">
                    <a16:rowId xmlns:a16="http://schemas.microsoft.com/office/drawing/2014/main" val="371879096"/>
                  </a:ext>
                </a:extLst>
              </a:tr>
            </a:tbl>
          </a:graphicData>
        </a:graphic>
      </p:graphicFrame>
      <p:sp>
        <p:nvSpPr>
          <p:cNvPr id="20" name="Título 1">
            <a:extLst>
              <a:ext uri="{FF2B5EF4-FFF2-40B4-BE49-F238E27FC236}">
                <a16:creationId xmlns:a16="http://schemas.microsoft.com/office/drawing/2014/main" id="{76BC23F0-1191-C18B-6C0F-9AF23793224E}"/>
              </a:ext>
            </a:extLst>
          </p:cNvPr>
          <p:cNvSpPr>
            <a:spLocks noGrp="1"/>
          </p:cNvSpPr>
          <p:nvPr>
            <p:ph type="title"/>
          </p:nvPr>
        </p:nvSpPr>
        <p:spPr>
          <a:xfrm>
            <a:off x="838200" y="365125"/>
            <a:ext cx="10515600" cy="1325563"/>
          </a:xfrm>
        </p:spPr>
        <p:txBody>
          <a:bodyPr/>
          <a:lstStyle/>
          <a:p>
            <a:pPr algn="ctr"/>
            <a:r>
              <a:rPr lang="es-MX" b="1" dirty="0">
                <a:latin typeface="Arial Narrow" panose="020B0606020202030204" pitchFamily="34" charset="0"/>
                <a:ea typeface="Calibri" panose="020F0502020204030204" pitchFamily="34" charset="0"/>
                <a:cs typeface="Arial" panose="020B0604020202020204" pitchFamily="34" charset="0"/>
              </a:rPr>
              <a:t>VOLÚMENES TOTALIZADOS</a:t>
            </a:r>
            <a:br>
              <a:rPr lang="es-MX" b="1" dirty="0">
                <a:latin typeface="Arial Narrow" panose="020B0606020202030204" pitchFamily="34" charset="0"/>
                <a:ea typeface="Calibri" panose="020F0502020204030204" pitchFamily="34" charset="0"/>
                <a:cs typeface="Arial" panose="020B0604020202020204" pitchFamily="34" charset="0"/>
              </a:rPr>
            </a:br>
            <a:r>
              <a:rPr lang="es-MX" sz="3000" b="1" dirty="0">
                <a:effectLst/>
                <a:latin typeface="Arial Narrow" panose="020B0606020202030204" pitchFamily="34" charset="0"/>
                <a:ea typeface="Calibri" panose="020F0502020204030204" pitchFamily="34" charset="0"/>
                <a:cs typeface="Arial" panose="020B0604020202020204" pitchFamily="34" charset="0"/>
              </a:rPr>
              <a:t>MAYORES EXCAVACIONES E INCREMENTO DE LLENOS</a:t>
            </a:r>
            <a:endParaRPr lang="es-CO" sz="3000" dirty="0"/>
          </a:p>
        </p:txBody>
      </p:sp>
      <p:graphicFrame>
        <p:nvGraphicFramePr>
          <p:cNvPr id="21" name="Tabla 20">
            <a:extLst>
              <a:ext uri="{FF2B5EF4-FFF2-40B4-BE49-F238E27FC236}">
                <a16:creationId xmlns:a16="http://schemas.microsoft.com/office/drawing/2014/main" id="{666EDC65-C1F1-EF82-16CA-AC0D9D8295CD}"/>
              </a:ext>
            </a:extLst>
          </p:cNvPr>
          <p:cNvGraphicFramePr>
            <a:graphicFrameLocks noGrp="1"/>
          </p:cNvGraphicFramePr>
          <p:nvPr>
            <p:extLst>
              <p:ext uri="{D42A27DB-BD31-4B8C-83A1-F6EECF244321}">
                <p14:modId xmlns:p14="http://schemas.microsoft.com/office/powerpoint/2010/main" val="3873268331"/>
              </p:ext>
            </p:extLst>
          </p:nvPr>
        </p:nvGraphicFramePr>
        <p:xfrm>
          <a:off x="838199" y="1825625"/>
          <a:ext cx="9181324" cy="997528"/>
        </p:xfrm>
        <a:graphic>
          <a:graphicData uri="http://schemas.openxmlformats.org/drawingml/2006/table">
            <a:tbl>
              <a:tblPr firstRow="1" bandRow="1">
                <a:tableStyleId>{5C22544A-7EE6-4342-B048-85BDC9FD1C3A}</a:tableStyleId>
              </a:tblPr>
              <a:tblGrid>
                <a:gridCol w="1037254">
                  <a:extLst>
                    <a:ext uri="{9D8B030D-6E8A-4147-A177-3AD203B41FA5}">
                      <a16:colId xmlns:a16="http://schemas.microsoft.com/office/drawing/2014/main" val="3377561825"/>
                    </a:ext>
                  </a:extLst>
                </a:gridCol>
                <a:gridCol w="4002833">
                  <a:extLst>
                    <a:ext uri="{9D8B030D-6E8A-4147-A177-3AD203B41FA5}">
                      <a16:colId xmlns:a16="http://schemas.microsoft.com/office/drawing/2014/main" val="1414523387"/>
                    </a:ext>
                  </a:extLst>
                </a:gridCol>
                <a:gridCol w="1446245">
                  <a:extLst>
                    <a:ext uri="{9D8B030D-6E8A-4147-A177-3AD203B41FA5}">
                      <a16:colId xmlns:a16="http://schemas.microsoft.com/office/drawing/2014/main" val="746617653"/>
                    </a:ext>
                  </a:extLst>
                </a:gridCol>
                <a:gridCol w="1287625">
                  <a:extLst>
                    <a:ext uri="{9D8B030D-6E8A-4147-A177-3AD203B41FA5}">
                      <a16:colId xmlns:a16="http://schemas.microsoft.com/office/drawing/2014/main" val="2991932939"/>
                    </a:ext>
                  </a:extLst>
                </a:gridCol>
                <a:gridCol w="1407367">
                  <a:extLst>
                    <a:ext uri="{9D8B030D-6E8A-4147-A177-3AD203B41FA5}">
                      <a16:colId xmlns:a16="http://schemas.microsoft.com/office/drawing/2014/main" val="1444109608"/>
                    </a:ext>
                  </a:extLst>
                </a:gridCol>
              </a:tblGrid>
              <a:tr h="498764">
                <a:tc>
                  <a:txBody>
                    <a:bodyPr/>
                    <a:lstStyle/>
                    <a:p>
                      <a:pPr algn="ctr"/>
                      <a:r>
                        <a:rPr lang="es-CO" sz="1600" dirty="0">
                          <a:latin typeface="Arial Narrow" panose="020B0606020202030204" pitchFamily="34" charset="0"/>
                        </a:rPr>
                        <a:t>Zona</a:t>
                      </a:r>
                    </a:p>
                  </a:txBody>
                  <a:tcPr anchor="ctr"/>
                </a:tc>
                <a:tc>
                  <a:txBody>
                    <a:bodyPr/>
                    <a:lstStyle/>
                    <a:p>
                      <a:pPr algn="ctr"/>
                      <a:r>
                        <a:rPr lang="es-CO" sz="1600" dirty="0">
                          <a:latin typeface="Arial Narrow" panose="020B0606020202030204" pitchFamily="34" charset="0"/>
                        </a:rPr>
                        <a:t>Descripción</a:t>
                      </a:r>
                    </a:p>
                  </a:txBody>
                  <a:tcPr anchor="ctr"/>
                </a:tc>
                <a:tc>
                  <a:txBody>
                    <a:bodyPr/>
                    <a:lstStyle/>
                    <a:p>
                      <a:pPr algn="ctr"/>
                      <a:r>
                        <a:rPr lang="es-CO" sz="1600" dirty="0">
                          <a:latin typeface="Arial Narrow" panose="020B0606020202030204" pitchFamily="34" charset="0"/>
                        </a:rPr>
                        <a:t>Área (m2)</a:t>
                      </a:r>
                    </a:p>
                  </a:txBody>
                  <a:tcPr anchor="ctr"/>
                </a:tc>
                <a:tc>
                  <a:txBody>
                    <a:bodyPr/>
                    <a:lstStyle/>
                    <a:p>
                      <a:pPr algn="ctr"/>
                      <a:r>
                        <a:rPr lang="es-CO" sz="1600" dirty="0">
                          <a:latin typeface="Arial Narrow" panose="020B0606020202030204" pitchFamily="34" charset="0"/>
                        </a:rPr>
                        <a:t>Altura</a:t>
                      </a:r>
                    </a:p>
                  </a:txBody>
                  <a:tcPr anchor="ctr"/>
                </a:tc>
                <a:tc>
                  <a:txBody>
                    <a:bodyPr/>
                    <a:lstStyle/>
                    <a:p>
                      <a:pPr algn="ctr"/>
                      <a:r>
                        <a:rPr lang="es-CO" sz="1600" dirty="0">
                          <a:latin typeface="Arial Narrow" panose="020B0606020202030204" pitchFamily="34" charset="0"/>
                        </a:rPr>
                        <a:t>Volumen (m3)</a:t>
                      </a:r>
                    </a:p>
                  </a:txBody>
                  <a:tcPr anchor="ctr"/>
                </a:tc>
                <a:extLst>
                  <a:ext uri="{0D108BD9-81ED-4DB2-BD59-A6C34878D82A}">
                    <a16:rowId xmlns:a16="http://schemas.microsoft.com/office/drawing/2014/main" val="4186282879"/>
                  </a:ext>
                </a:extLst>
              </a:tr>
              <a:tr h="498764">
                <a:tc>
                  <a:txBody>
                    <a:bodyPr/>
                    <a:lstStyle/>
                    <a:p>
                      <a:pPr algn="ctr"/>
                      <a:r>
                        <a:rPr lang="es-CO" sz="1600" dirty="0">
                          <a:latin typeface="Arial Narrow" panose="020B0606020202030204" pitchFamily="34" charset="0"/>
                        </a:rPr>
                        <a:t>5</a:t>
                      </a:r>
                    </a:p>
                  </a:txBody>
                  <a:tcPr anchor="ctr"/>
                </a:tc>
                <a:tc>
                  <a:txBody>
                    <a:bodyPr/>
                    <a:lstStyle/>
                    <a:p>
                      <a:r>
                        <a:rPr lang="es-ES" sz="1600" dirty="0">
                          <a:latin typeface="Arial Narrow" panose="020B0606020202030204" pitchFamily="34" charset="0"/>
                        </a:rPr>
                        <a:t>Excavación de reemplazo suelo malas condiciones</a:t>
                      </a:r>
                    </a:p>
                  </a:txBody>
                  <a:tcPr anchor="ctr"/>
                </a:tc>
                <a:tc>
                  <a:txBody>
                    <a:bodyPr/>
                    <a:lstStyle/>
                    <a:p>
                      <a:pPr marL="0" algn="ctr" defTabSz="914400" rtl="0" eaLnBrk="1" fontAlgn="ctr" latinLnBrk="0" hangingPunct="1"/>
                      <a:r>
                        <a:rPr lang="es-CO" sz="1600" kern="1200" dirty="0">
                          <a:solidFill>
                            <a:schemeClr val="dk1"/>
                          </a:solidFill>
                          <a:latin typeface="Arial Narrow" panose="020B0606020202030204" pitchFamily="34" charset="0"/>
                          <a:ea typeface="+mn-ea"/>
                          <a:cs typeface="+mn-cs"/>
                        </a:rPr>
                        <a:t>1935,90</a:t>
                      </a:r>
                    </a:p>
                  </a:txBody>
                  <a:tcPr marL="7620" marR="7620" marT="7620" marB="0" anchor="ctr"/>
                </a:tc>
                <a:tc>
                  <a:txBody>
                    <a:bodyPr/>
                    <a:lstStyle/>
                    <a:p>
                      <a:pPr algn="ctr"/>
                      <a:r>
                        <a:rPr lang="es-CO" sz="1600" dirty="0">
                          <a:latin typeface="Arial Narrow" panose="020B0606020202030204" pitchFamily="34" charset="0"/>
                        </a:rPr>
                        <a:t>0,20</a:t>
                      </a:r>
                    </a:p>
                  </a:txBody>
                  <a:tcPr anchor="ctr"/>
                </a:tc>
                <a:tc>
                  <a:txBody>
                    <a:bodyPr/>
                    <a:lstStyle/>
                    <a:p>
                      <a:pPr algn="ctr"/>
                      <a:r>
                        <a:rPr lang="es-CO" sz="1600" dirty="0">
                          <a:latin typeface="Arial Narrow" panose="020B0606020202030204" pitchFamily="34" charset="0"/>
                        </a:rPr>
                        <a:t>387,18</a:t>
                      </a:r>
                    </a:p>
                  </a:txBody>
                  <a:tcPr anchor="ctr"/>
                </a:tc>
                <a:extLst>
                  <a:ext uri="{0D108BD9-81ED-4DB2-BD59-A6C34878D82A}">
                    <a16:rowId xmlns:a16="http://schemas.microsoft.com/office/drawing/2014/main" val="3851027026"/>
                  </a:ext>
                </a:extLst>
              </a:tr>
            </a:tbl>
          </a:graphicData>
        </a:graphic>
      </p:graphicFrame>
    </p:spTree>
    <p:extLst>
      <p:ext uri="{BB962C8B-B14F-4D97-AF65-F5344CB8AC3E}">
        <p14:creationId xmlns:p14="http://schemas.microsoft.com/office/powerpoint/2010/main" val="58696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5"/>
            <a:ext cx="10515600" cy="969153"/>
          </a:xfrm>
        </p:spPr>
        <p:txBody>
          <a:bodyPr>
            <a:normAutofit/>
          </a:bodyPr>
          <a:lstStyle/>
          <a:p>
            <a:r>
              <a:rPr lang="es-MX" sz="3000" b="1" dirty="0">
                <a:latin typeface="Arial Narrow" panose="020B0606020202030204" pitchFamily="34" charset="0"/>
                <a:ea typeface="Calibri" panose="020F0502020204030204" pitchFamily="34" charset="0"/>
                <a:cs typeface="Arial" panose="020B0604020202020204" pitchFamily="34" charset="0"/>
              </a:rPr>
              <a:t>MATERIAL TIPO CRUDO</a:t>
            </a:r>
            <a:endParaRPr lang="es-CO" sz="3000" dirty="0"/>
          </a:p>
        </p:txBody>
      </p:sp>
      <p:pic>
        <p:nvPicPr>
          <p:cNvPr id="22" name="Imagen 21">
            <a:extLst>
              <a:ext uri="{FF2B5EF4-FFF2-40B4-BE49-F238E27FC236}">
                <a16:creationId xmlns:a16="http://schemas.microsoft.com/office/drawing/2014/main" id="{537ADEF4-1A91-B7EE-A700-627E42BA10ED}"/>
              </a:ext>
            </a:extLst>
          </p:cNvPr>
          <p:cNvPicPr>
            <a:picLocks noChangeAspect="1"/>
          </p:cNvPicPr>
          <p:nvPr/>
        </p:nvPicPr>
        <p:blipFill>
          <a:blip r:embed="rId2"/>
          <a:stretch>
            <a:fillRect/>
          </a:stretch>
        </p:blipFill>
        <p:spPr>
          <a:xfrm>
            <a:off x="9904444" y="230188"/>
            <a:ext cx="2044540" cy="505392"/>
          </a:xfrm>
          <a:prstGeom prst="rect">
            <a:avLst/>
          </a:prstGeom>
        </p:spPr>
      </p:pic>
      <p:pic>
        <p:nvPicPr>
          <p:cNvPr id="11" name="Marcador de contenido 10">
            <a:extLst>
              <a:ext uri="{FF2B5EF4-FFF2-40B4-BE49-F238E27FC236}">
                <a16:creationId xmlns:a16="http://schemas.microsoft.com/office/drawing/2014/main" id="{06681622-04F1-970E-8B1D-818A87648A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06000" y="1469215"/>
            <a:ext cx="3779999" cy="5040000"/>
          </a:xfrm>
        </p:spPr>
      </p:pic>
      <p:pic>
        <p:nvPicPr>
          <p:cNvPr id="8" name="Marcador de contenido 7">
            <a:extLst>
              <a:ext uri="{FF2B5EF4-FFF2-40B4-BE49-F238E27FC236}">
                <a16:creationId xmlns:a16="http://schemas.microsoft.com/office/drawing/2014/main" id="{A4159D6E-0183-34C7-7748-C8CA39BFC8C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56674" y="1478546"/>
            <a:ext cx="3779999" cy="5040000"/>
          </a:xfrm>
        </p:spPr>
      </p:pic>
      <p:pic>
        <p:nvPicPr>
          <p:cNvPr id="15" name="Imagen 14">
            <a:extLst>
              <a:ext uri="{FF2B5EF4-FFF2-40B4-BE49-F238E27FC236}">
                <a16:creationId xmlns:a16="http://schemas.microsoft.com/office/drawing/2014/main" id="{BF546F2F-E54B-5329-2312-73343C488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326" y="1478546"/>
            <a:ext cx="3780000" cy="5040000"/>
          </a:xfrm>
          <a:prstGeom prst="rect">
            <a:avLst/>
          </a:prstGeom>
        </p:spPr>
      </p:pic>
    </p:spTree>
    <p:extLst>
      <p:ext uri="{BB962C8B-B14F-4D97-AF65-F5344CB8AC3E}">
        <p14:creationId xmlns:p14="http://schemas.microsoft.com/office/powerpoint/2010/main" val="2006603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5"/>
            <a:ext cx="10515600" cy="969153"/>
          </a:xfrm>
        </p:spPr>
        <p:txBody>
          <a:bodyPr>
            <a:normAutofit/>
          </a:bodyPr>
          <a:lstStyle/>
          <a:p>
            <a:r>
              <a:rPr lang="es-MX" sz="3000" b="1" dirty="0">
                <a:latin typeface="Arial Narrow" panose="020B0606020202030204" pitchFamily="34" charset="0"/>
                <a:ea typeface="Calibri" panose="020F0502020204030204" pitchFamily="34" charset="0"/>
                <a:cs typeface="Arial" panose="020B0604020202020204" pitchFamily="34" charset="0"/>
              </a:rPr>
              <a:t>MATERIAL TIPO CRUDO</a:t>
            </a:r>
            <a:endParaRPr lang="es-CO" sz="3000" dirty="0"/>
          </a:p>
        </p:txBody>
      </p:sp>
      <p:pic>
        <p:nvPicPr>
          <p:cNvPr id="22" name="Imagen 21">
            <a:extLst>
              <a:ext uri="{FF2B5EF4-FFF2-40B4-BE49-F238E27FC236}">
                <a16:creationId xmlns:a16="http://schemas.microsoft.com/office/drawing/2014/main" id="{537ADEF4-1A91-B7EE-A700-627E42BA10ED}"/>
              </a:ext>
            </a:extLst>
          </p:cNvPr>
          <p:cNvPicPr>
            <a:picLocks noChangeAspect="1"/>
          </p:cNvPicPr>
          <p:nvPr/>
        </p:nvPicPr>
        <p:blipFill>
          <a:blip r:embed="rId2"/>
          <a:stretch>
            <a:fillRect/>
          </a:stretch>
        </p:blipFill>
        <p:spPr>
          <a:xfrm>
            <a:off x="9904444" y="230188"/>
            <a:ext cx="2044540" cy="505392"/>
          </a:xfrm>
          <a:prstGeom prst="rect">
            <a:avLst/>
          </a:prstGeom>
        </p:spPr>
      </p:pic>
      <p:pic>
        <p:nvPicPr>
          <p:cNvPr id="9" name="Marcador de contenido 8">
            <a:extLst>
              <a:ext uri="{FF2B5EF4-FFF2-40B4-BE49-F238E27FC236}">
                <a16:creationId xmlns:a16="http://schemas.microsoft.com/office/drawing/2014/main" id="{A2E73C61-EBFE-99F4-4814-6204A8BFBE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3015" y="1469215"/>
            <a:ext cx="5867259" cy="3298728"/>
          </a:xfrm>
        </p:spPr>
      </p:pic>
      <p:pic>
        <p:nvPicPr>
          <p:cNvPr id="12" name="Marcador de contenido 11">
            <a:extLst>
              <a:ext uri="{FF2B5EF4-FFF2-40B4-BE49-F238E27FC236}">
                <a16:creationId xmlns:a16="http://schemas.microsoft.com/office/drawing/2014/main" id="{F243AC32-4B62-97BE-A587-58CD5A588A5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058194"/>
            <a:ext cx="5776784" cy="4332588"/>
          </a:xfrm>
        </p:spPr>
      </p:pic>
    </p:spTree>
    <p:extLst>
      <p:ext uri="{BB962C8B-B14F-4D97-AF65-F5344CB8AC3E}">
        <p14:creationId xmlns:p14="http://schemas.microsoft.com/office/powerpoint/2010/main" val="278148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C29185E4-7CBC-D05B-50E0-701469BED4D7}"/>
              </a:ext>
            </a:extLst>
          </p:cNvPr>
          <p:cNvSpPr>
            <a:spLocks noGrp="1"/>
          </p:cNvSpPr>
          <p:nvPr>
            <p:ph sz="half" idx="2"/>
          </p:nvPr>
        </p:nvSpPr>
        <p:spPr>
          <a:xfrm>
            <a:off x="8044048" y="1231641"/>
            <a:ext cx="3720792" cy="4861249"/>
          </a:xfrm>
        </p:spPr>
        <p:txBody>
          <a:bodyPr>
            <a:normAutofit/>
          </a:bodyPr>
          <a:lstStyle/>
          <a:p>
            <a:pPr marL="0" indent="0">
              <a:lnSpc>
                <a:spcPct val="120000"/>
              </a:lnSpc>
              <a:buNone/>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Durante el desarrollo de la etapa constructiva se evidencia que el material de la subrasante presenta condiciones no aptas para el soporte de la estructura del material filtrante de la cancha ya que al ser materia orgánica no permite la compactación requerida para las densidades.</a:t>
            </a:r>
          </a:p>
          <a:p>
            <a:pPr marL="0" indent="0">
              <a:lnSpc>
                <a:spcPct val="120000"/>
              </a:lnSpc>
              <a:buNone/>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Se requiere hacer unos reemplazos lo que aumenta las cantidades contractuales. Al requerirse de mayor excavación, se requiere de mayor cargue y descargue de material, por lo tanto, esta actividad conlleva un aumento.</a:t>
            </a:r>
            <a:endParaRPr lang="es-CO" sz="1800" dirty="0"/>
          </a:p>
        </p:txBody>
      </p:sp>
      <p:pic>
        <p:nvPicPr>
          <p:cNvPr id="5" name="Marcador de contenido 4">
            <a:extLst>
              <a:ext uri="{FF2B5EF4-FFF2-40B4-BE49-F238E27FC236}">
                <a16:creationId xmlns:a16="http://schemas.microsoft.com/office/drawing/2014/main" id="{9D6C2930-F6DB-EA5A-1F29-21C0C0995F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6917" y="735580"/>
            <a:ext cx="7513517" cy="5635138"/>
          </a:xfrm>
          <a:prstGeom prst="rect">
            <a:avLst/>
          </a:prstGeom>
          <a:noFill/>
          <a:ln>
            <a:noFill/>
          </a:ln>
        </p:spPr>
      </p:pic>
      <p:pic>
        <p:nvPicPr>
          <p:cNvPr id="8" name="Imagen 7">
            <a:extLst>
              <a:ext uri="{FF2B5EF4-FFF2-40B4-BE49-F238E27FC236}">
                <a16:creationId xmlns:a16="http://schemas.microsoft.com/office/drawing/2014/main" id="{CACFD1CC-D91D-0B76-11AE-826DCE560C60}"/>
              </a:ext>
            </a:extLst>
          </p:cNvPr>
          <p:cNvPicPr>
            <a:picLocks noChangeAspect="1"/>
          </p:cNvPicPr>
          <p:nvPr/>
        </p:nvPicPr>
        <p:blipFill>
          <a:blip r:embed="rId3"/>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63410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49DBC1-F01A-28BD-8025-1CEE282C3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07" y="471636"/>
            <a:ext cx="4590000" cy="6120000"/>
          </a:xfrm>
          <a:prstGeom prst="rect">
            <a:avLst/>
          </a:prstGeom>
        </p:spPr>
      </p:pic>
      <p:pic>
        <p:nvPicPr>
          <p:cNvPr id="5" name="Imagen 4">
            <a:extLst>
              <a:ext uri="{FF2B5EF4-FFF2-40B4-BE49-F238E27FC236}">
                <a16:creationId xmlns:a16="http://schemas.microsoft.com/office/drawing/2014/main" id="{30C85272-A46F-8B95-C3FC-53DE65051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87" y="471636"/>
            <a:ext cx="4590000" cy="6120000"/>
          </a:xfrm>
          <a:prstGeom prst="rect">
            <a:avLst/>
          </a:prstGeom>
        </p:spPr>
      </p:pic>
      <p:pic>
        <p:nvPicPr>
          <p:cNvPr id="6" name="Imagen 5">
            <a:extLst>
              <a:ext uri="{FF2B5EF4-FFF2-40B4-BE49-F238E27FC236}">
                <a16:creationId xmlns:a16="http://schemas.microsoft.com/office/drawing/2014/main" id="{13E5E906-2747-FC9B-36E4-0CC1118506A4}"/>
              </a:ext>
            </a:extLst>
          </p:cNvPr>
          <p:cNvPicPr>
            <a:picLocks noChangeAspect="1"/>
          </p:cNvPicPr>
          <p:nvPr/>
        </p:nvPicPr>
        <p:blipFill>
          <a:blip r:embed="rId4"/>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3897293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B197007-5BF7-52E1-53BC-2BAD8F65D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92" y="434316"/>
            <a:ext cx="4590000" cy="6120000"/>
          </a:xfrm>
          <a:prstGeom prst="rect">
            <a:avLst/>
          </a:prstGeom>
        </p:spPr>
      </p:pic>
      <p:pic>
        <p:nvPicPr>
          <p:cNvPr id="6" name="VIDEO EXCAVACIONES">
            <a:hlinkClick r:id="" action="ppaction://media"/>
            <a:extLst>
              <a:ext uri="{FF2B5EF4-FFF2-40B4-BE49-F238E27FC236}">
                <a16:creationId xmlns:a16="http://schemas.microsoft.com/office/drawing/2014/main" id="{99DA2690-4EE7-901D-3ACF-588402E205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86873" y="434314"/>
            <a:ext cx="3366797" cy="6120000"/>
          </a:xfrm>
          <a:prstGeom prst="rect">
            <a:avLst/>
          </a:prstGeom>
        </p:spPr>
      </p:pic>
      <p:pic>
        <p:nvPicPr>
          <p:cNvPr id="7" name="Imagen 6">
            <a:extLst>
              <a:ext uri="{FF2B5EF4-FFF2-40B4-BE49-F238E27FC236}">
                <a16:creationId xmlns:a16="http://schemas.microsoft.com/office/drawing/2014/main" id="{4CC22BDC-22A4-9481-51FC-2F2106B44066}"/>
              </a:ext>
            </a:extLst>
          </p:cNvPr>
          <p:cNvPicPr>
            <a:picLocks noChangeAspect="1"/>
          </p:cNvPicPr>
          <p:nvPr/>
        </p:nvPicPr>
        <p:blipFill>
          <a:blip r:embed="rId6"/>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70719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6"/>
            <a:ext cx="10515600" cy="987814"/>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1 CORTE DE TALUD </a:t>
            </a:r>
            <a:r>
              <a:rPr lang="es-CO" sz="3000" b="1" dirty="0">
                <a:latin typeface="Arial Narrow" panose="020B0606020202030204" pitchFamily="34" charset="0"/>
              </a:rPr>
              <a:t>PARA AMPLIAR ÁREA</a:t>
            </a:r>
          </a:p>
        </p:txBody>
      </p:sp>
      <p:pic>
        <p:nvPicPr>
          <p:cNvPr id="25" name="Marcador de contenido 24">
            <a:extLst>
              <a:ext uri="{FF2B5EF4-FFF2-40B4-BE49-F238E27FC236}">
                <a16:creationId xmlns:a16="http://schemas.microsoft.com/office/drawing/2014/main" id="{9E3CDCE0-AAF8-5D8D-BF42-8112508700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1673" y="1481294"/>
            <a:ext cx="3779999" cy="5040000"/>
          </a:xfrm>
        </p:spPr>
      </p:pic>
      <p:pic>
        <p:nvPicPr>
          <p:cNvPr id="27" name="Marcador de contenido 26">
            <a:extLst>
              <a:ext uri="{FF2B5EF4-FFF2-40B4-BE49-F238E27FC236}">
                <a16:creationId xmlns:a16="http://schemas.microsoft.com/office/drawing/2014/main" id="{494757DE-DF8E-A32A-7940-4716E57E7D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20097" y="1481294"/>
            <a:ext cx="3779999" cy="5040000"/>
          </a:xfrm>
        </p:spPr>
      </p:pic>
      <p:pic>
        <p:nvPicPr>
          <p:cNvPr id="29" name="Imagen 28">
            <a:extLst>
              <a:ext uri="{FF2B5EF4-FFF2-40B4-BE49-F238E27FC236}">
                <a16:creationId xmlns:a16="http://schemas.microsoft.com/office/drawing/2014/main" id="{A2F8D6AD-6888-93C6-27E3-62BAAEF98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327" y="1481294"/>
            <a:ext cx="3780000" cy="5040000"/>
          </a:xfrm>
          <a:prstGeom prst="rect">
            <a:avLst/>
          </a:prstGeom>
        </p:spPr>
      </p:pic>
      <p:pic>
        <p:nvPicPr>
          <p:cNvPr id="30" name="Imagen 29">
            <a:extLst>
              <a:ext uri="{FF2B5EF4-FFF2-40B4-BE49-F238E27FC236}">
                <a16:creationId xmlns:a16="http://schemas.microsoft.com/office/drawing/2014/main" id="{1037EB3B-570C-406C-2775-EB34B60FF92A}"/>
              </a:ext>
            </a:extLst>
          </p:cNvPr>
          <p:cNvPicPr>
            <a:picLocks noChangeAspect="1"/>
          </p:cNvPicPr>
          <p:nvPr/>
        </p:nvPicPr>
        <p:blipFill>
          <a:blip r:embed="rId5"/>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390055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6"/>
            <a:ext cx="10515600" cy="1015806"/>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1 CORTE DE TALUD </a:t>
            </a:r>
            <a:r>
              <a:rPr lang="es-CO" sz="3000" b="1" dirty="0">
                <a:latin typeface="Arial Narrow" panose="020B0606020202030204" pitchFamily="34" charset="0"/>
              </a:rPr>
              <a:t>PARA AMPLIAR ÁREA</a:t>
            </a:r>
            <a:endParaRPr lang="es-CO" sz="3000" dirty="0"/>
          </a:p>
        </p:txBody>
      </p:sp>
      <p:pic>
        <p:nvPicPr>
          <p:cNvPr id="8" name="Marcador de contenido 7">
            <a:extLst>
              <a:ext uri="{FF2B5EF4-FFF2-40B4-BE49-F238E27FC236}">
                <a16:creationId xmlns:a16="http://schemas.microsoft.com/office/drawing/2014/main" id="{E67A3929-2B6D-F5B5-93C8-A46B5AF66E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71509" y="1816768"/>
            <a:ext cx="7683737" cy="4320000"/>
          </a:xfrm>
        </p:spPr>
      </p:pic>
      <p:pic>
        <p:nvPicPr>
          <p:cNvPr id="10" name="Imagen 9">
            <a:extLst>
              <a:ext uri="{FF2B5EF4-FFF2-40B4-BE49-F238E27FC236}">
                <a16:creationId xmlns:a16="http://schemas.microsoft.com/office/drawing/2014/main" id="{D5EE6DBD-FC0B-362C-0597-E800381A912A}"/>
              </a:ext>
            </a:extLst>
          </p:cNvPr>
          <p:cNvPicPr>
            <a:picLocks noChangeAspect="1"/>
          </p:cNvPicPr>
          <p:nvPr/>
        </p:nvPicPr>
        <p:blipFill rotWithShape="1">
          <a:blip r:embed="rId3">
            <a:extLst>
              <a:ext uri="{28A0092B-C50C-407E-A947-70E740481C1C}">
                <a14:useLocalDpi xmlns:a14="http://schemas.microsoft.com/office/drawing/2010/main" val="0"/>
              </a:ext>
            </a:extLst>
          </a:blip>
          <a:srcRect t="13013"/>
          <a:stretch/>
        </p:blipFill>
        <p:spPr>
          <a:xfrm>
            <a:off x="379294" y="1816768"/>
            <a:ext cx="3724684" cy="4320000"/>
          </a:xfrm>
          <a:prstGeom prst="rect">
            <a:avLst/>
          </a:prstGeom>
        </p:spPr>
      </p:pic>
      <p:pic>
        <p:nvPicPr>
          <p:cNvPr id="11" name="Imagen 10">
            <a:extLst>
              <a:ext uri="{FF2B5EF4-FFF2-40B4-BE49-F238E27FC236}">
                <a16:creationId xmlns:a16="http://schemas.microsoft.com/office/drawing/2014/main" id="{B7D2C628-373C-1FA1-6065-6B8FC8718CF5}"/>
              </a:ext>
            </a:extLst>
          </p:cNvPr>
          <p:cNvPicPr>
            <a:picLocks noChangeAspect="1"/>
          </p:cNvPicPr>
          <p:nvPr/>
        </p:nvPicPr>
        <p:blipFill>
          <a:blip r:embed="rId4"/>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47368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6"/>
            <a:ext cx="10515600" cy="913376"/>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1 CORTE DE TALUD </a:t>
            </a:r>
            <a:r>
              <a:rPr lang="es-CO" sz="3000" b="1" dirty="0">
                <a:latin typeface="Arial Narrow" panose="020B0606020202030204" pitchFamily="34" charset="0"/>
              </a:rPr>
              <a:t>PARA AMPLIAR ÁREA</a:t>
            </a:r>
            <a:endParaRPr lang="es-CO" sz="3000" dirty="0"/>
          </a:p>
        </p:txBody>
      </p:sp>
      <p:pic>
        <p:nvPicPr>
          <p:cNvPr id="15" name="Marcador de contenido 14">
            <a:extLst>
              <a:ext uri="{FF2B5EF4-FFF2-40B4-BE49-F238E27FC236}">
                <a16:creationId xmlns:a16="http://schemas.microsoft.com/office/drawing/2014/main" id="{7693275E-8604-9569-7E33-3853E7296D6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51122" y="1550419"/>
            <a:ext cx="2833621" cy="5040000"/>
          </a:xfrm>
        </p:spPr>
      </p:pic>
      <p:pic>
        <p:nvPicPr>
          <p:cNvPr id="13" name="Marcador de contenido 12">
            <a:extLst>
              <a:ext uri="{FF2B5EF4-FFF2-40B4-BE49-F238E27FC236}">
                <a16:creationId xmlns:a16="http://schemas.microsoft.com/office/drawing/2014/main" id="{7660B379-0D55-BCBF-8224-6D204134BED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2380" y="1550419"/>
            <a:ext cx="2835000" cy="5040000"/>
          </a:xfrm>
        </p:spPr>
      </p:pic>
      <p:pic>
        <p:nvPicPr>
          <p:cNvPr id="17" name="Imagen 16">
            <a:extLst>
              <a:ext uri="{FF2B5EF4-FFF2-40B4-BE49-F238E27FC236}">
                <a16:creationId xmlns:a16="http://schemas.microsoft.com/office/drawing/2014/main" id="{981AEBC9-B210-ECEE-1175-D82D449900D6}"/>
              </a:ext>
            </a:extLst>
          </p:cNvPr>
          <p:cNvPicPr>
            <a:picLocks noChangeAspect="1"/>
          </p:cNvPicPr>
          <p:nvPr/>
        </p:nvPicPr>
        <p:blipFill rotWithShape="1">
          <a:blip r:embed="rId4">
            <a:extLst>
              <a:ext uri="{28A0092B-C50C-407E-A947-70E740481C1C}">
                <a14:useLocalDpi xmlns:a14="http://schemas.microsoft.com/office/drawing/2010/main" val="0"/>
              </a:ext>
            </a:extLst>
          </a:blip>
          <a:srcRect r="33665"/>
          <a:stretch/>
        </p:blipFill>
        <p:spPr>
          <a:xfrm>
            <a:off x="6078485" y="1550419"/>
            <a:ext cx="5943600" cy="5040000"/>
          </a:xfrm>
          <a:prstGeom prst="rect">
            <a:avLst/>
          </a:prstGeom>
        </p:spPr>
      </p:pic>
      <p:graphicFrame>
        <p:nvGraphicFramePr>
          <p:cNvPr id="6" name="Tabla 5">
            <a:extLst>
              <a:ext uri="{FF2B5EF4-FFF2-40B4-BE49-F238E27FC236}">
                <a16:creationId xmlns:a16="http://schemas.microsoft.com/office/drawing/2014/main" id="{C845568D-A074-DFE2-C967-04BF6318E5CE}"/>
              </a:ext>
            </a:extLst>
          </p:cNvPr>
          <p:cNvGraphicFramePr>
            <a:graphicFrameLocks noGrp="1"/>
          </p:cNvGraphicFramePr>
          <p:nvPr>
            <p:extLst>
              <p:ext uri="{D42A27DB-BD31-4B8C-83A1-F6EECF244321}">
                <p14:modId xmlns:p14="http://schemas.microsoft.com/office/powerpoint/2010/main" val="3473290958"/>
              </p:ext>
            </p:extLst>
          </p:nvPr>
        </p:nvGraphicFramePr>
        <p:xfrm>
          <a:off x="6206126" y="5408748"/>
          <a:ext cx="5688318" cy="1001551"/>
        </p:xfrm>
        <a:graphic>
          <a:graphicData uri="http://schemas.openxmlformats.org/drawingml/2006/table">
            <a:tbl>
              <a:tblPr firstRow="1" bandRow="1">
                <a:tableStyleId>{5C22544A-7EE6-4342-B048-85BDC9FD1C3A}</a:tableStyleId>
              </a:tblPr>
              <a:tblGrid>
                <a:gridCol w="677765">
                  <a:extLst>
                    <a:ext uri="{9D8B030D-6E8A-4147-A177-3AD203B41FA5}">
                      <a16:colId xmlns:a16="http://schemas.microsoft.com/office/drawing/2014/main" val="811949096"/>
                    </a:ext>
                  </a:extLst>
                </a:gridCol>
                <a:gridCol w="1563137">
                  <a:extLst>
                    <a:ext uri="{9D8B030D-6E8A-4147-A177-3AD203B41FA5}">
                      <a16:colId xmlns:a16="http://schemas.microsoft.com/office/drawing/2014/main" val="3721616932"/>
                    </a:ext>
                  </a:extLst>
                </a:gridCol>
                <a:gridCol w="660717">
                  <a:extLst>
                    <a:ext uri="{9D8B030D-6E8A-4147-A177-3AD203B41FA5}">
                      <a16:colId xmlns:a16="http://schemas.microsoft.com/office/drawing/2014/main" val="3239417946"/>
                    </a:ext>
                  </a:extLst>
                </a:gridCol>
                <a:gridCol w="727393">
                  <a:extLst>
                    <a:ext uri="{9D8B030D-6E8A-4147-A177-3AD203B41FA5}">
                      <a16:colId xmlns:a16="http://schemas.microsoft.com/office/drawing/2014/main" val="885664565"/>
                    </a:ext>
                  </a:extLst>
                </a:gridCol>
                <a:gridCol w="713677">
                  <a:extLst>
                    <a:ext uri="{9D8B030D-6E8A-4147-A177-3AD203B41FA5}">
                      <a16:colId xmlns:a16="http://schemas.microsoft.com/office/drawing/2014/main" val="2623615307"/>
                    </a:ext>
                  </a:extLst>
                </a:gridCol>
                <a:gridCol w="1345629">
                  <a:extLst>
                    <a:ext uri="{9D8B030D-6E8A-4147-A177-3AD203B41FA5}">
                      <a16:colId xmlns:a16="http://schemas.microsoft.com/office/drawing/2014/main" val="2246242285"/>
                    </a:ext>
                  </a:extLst>
                </a:gridCol>
              </a:tblGrid>
              <a:tr h="370840">
                <a:tc>
                  <a:txBody>
                    <a:bodyPr/>
                    <a:lstStyle/>
                    <a:p>
                      <a:pPr algn="ctr"/>
                      <a:r>
                        <a:rPr lang="es-CO" sz="1500" dirty="0"/>
                        <a:t>Zona</a:t>
                      </a:r>
                    </a:p>
                  </a:txBody>
                  <a:tcPr anchor="ctr"/>
                </a:tc>
                <a:tc>
                  <a:txBody>
                    <a:bodyPr/>
                    <a:lstStyle/>
                    <a:p>
                      <a:pPr algn="ctr"/>
                      <a:r>
                        <a:rPr lang="es-CO" sz="1500" dirty="0"/>
                        <a:t>Descripción</a:t>
                      </a:r>
                    </a:p>
                  </a:txBody>
                  <a:tcPr anchor="ctr"/>
                </a:tc>
                <a:tc>
                  <a:txBody>
                    <a:bodyPr/>
                    <a:lstStyle/>
                    <a:p>
                      <a:pPr algn="ctr"/>
                      <a:r>
                        <a:rPr lang="es-CO" sz="1500" dirty="0"/>
                        <a:t>Largo</a:t>
                      </a:r>
                    </a:p>
                  </a:txBody>
                  <a:tcPr anchor="ctr"/>
                </a:tc>
                <a:tc>
                  <a:txBody>
                    <a:bodyPr/>
                    <a:lstStyle/>
                    <a:p>
                      <a:pPr algn="ctr"/>
                      <a:r>
                        <a:rPr lang="es-CO" sz="1500" dirty="0"/>
                        <a:t>Ancho</a:t>
                      </a:r>
                    </a:p>
                  </a:txBody>
                  <a:tcPr anchor="ctr"/>
                </a:tc>
                <a:tc>
                  <a:txBody>
                    <a:bodyPr/>
                    <a:lstStyle/>
                    <a:p>
                      <a:pPr algn="ctr"/>
                      <a:r>
                        <a:rPr lang="es-CO" sz="1500" dirty="0"/>
                        <a:t>Altura</a:t>
                      </a:r>
                    </a:p>
                  </a:txBody>
                  <a:tcPr anchor="ctr"/>
                </a:tc>
                <a:tc>
                  <a:txBody>
                    <a:bodyPr/>
                    <a:lstStyle/>
                    <a:p>
                      <a:pPr algn="ctr"/>
                      <a:r>
                        <a:rPr lang="es-CO" sz="1500" dirty="0"/>
                        <a:t>Volumen (m3)</a:t>
                      </a:r>
                    </a:p>
                  </a:txBody>
                  <a:tcPr anchor="ctr"/>
                </a:tc>
                <a:extLst>
                  <a:ext uri="{0D108BD9-81ED-4DB2-BD59-A6C34878D82A}">
                    <a16:rowId xmlns:a16="http://schemas.microsoft.com/office/drawing/2014/main" val="3924391100"/>
                  </a:ext>
                </a:extLst>
              </a:tr>
              <a:tr h="630711">
                <a:tc>
                  <a:txBody>
                    <a:bodyPr/>
                    <a:lstStyle/>
                    <a:p>
                      <a:pPr algn="ctr"/>
                      <a:r>
                        <a:rPr lang="es-CO" sz="1500" dirty="0"/>
                        <a:t>1</a:t>
                      </a:r>
                    </a:p>
                  </a:txBody>
                  <a:tcPr anchor="ctr"/>
                </a:tc>
                <a:tc>
                  <a:txBody>
                    <a:bodyPr/>
                    <a:lstStyle/>
                    <a:p>
                      <a:r>
                        <a:rPr lang="es-CO" sz="1500" dirty="0"/>
                        <a:t>Corte de talud para ampliar área</a:t>
                      </a:r>
                    </a:p>
                  </a:txBody>
                  <a:tcPr anchor="ctr"/>
                </a:tc>
                <a:tc>
                  <a:txBody>
                    <a:bodyPr/>
                    <a:lstStyle/>
                    <a:p>
                      <a:pPr algn="ctr"/>
                      <a:r>
                        <a:rPr lang="es-CO" sz="1500" dirty="0"/>
                        <a:t>38,00</a:t>
                      </a:r>
                    </a:p>
                  </a:txBody>
                  <a:tcPr anchor="ctr"/>
                </a:tc>
                <a:tc>
                  <a:txBody>
                    <a:bodyPr/>
                    <a:lstStyle/>
                    <a:p>
                      <a:pPr algn="ctr"/>
                      <a:r>
                        <a:rPr lang="es-CO" sz="1500" dirty="0"/>
                        <a:t>3,50</a:t>
                      </a:r>
                    </a:p>
                  </a:txBody>
                  <a:tcPr anchor="ctr"/>
                </a:tc>
                <a:tc>
                  <a:txBody>
                    <a:bodyPr/>
                    <a:lstStyle/>
                    <a:p>
                      <a:pPr algn="ctr"/>
                      <a:r>
                        <a:rPr lang="es-CO" sz="1500" dirty="0"/>
                        <a:t>2,30</a:t>
                      </a:r>
                    </a:p>
                  </a:txBody>
                  <a:tcPr anchor="ctr"/>
                </a:tc>
                <a:tc>
                  <a:txBody>
                    <a:bodyPr/>
                    <a:lstStyle/>
                    <a:p>
                      <a:pPr algn="ctr"/>
                      <a:r>
                        <a:rPr lang="es-CO" sz="1500" dirty="0"/>
                        <a:t>305,90</a:t>
                      </a:r>
                    </a:p>
                  </a:txBody>
                  <a:tcPr anchor="ctr"/>
                </a:tc>
                <a:extLst>
                  <a:ext uri="{0D108BD9-81ED-4DB2-BD59-A6C34878D82A}">
                    <a16:rowId xmlns:a16="http://schemas.microsoft.com/office/drawing/2014/main" val="1894190993"/>
                  </a:ext>
                </a:extLst>
              </a:tr>
            </a:tbl>
          </a:graphicData>
        </a:graphic>
      </p:graphicFrame>
      <p:pic>
        <p:nvPicPr>
          <p:cNvPr id="7" name="Imagen 6">
            <a:extLst>
              <a:ext uri="{FF2B5EF4-FFF2-40B4-BE49-F238E27FC236}">
                <a16:creationId xmlns:a16="http://schemas.microsoft.com/office/drawing/2014/main" id="{FD681CC0-0E9E-49F1-79D4-341D0AB1051D}"/>
              </a:ext>
            </a:extLst>
          </p:cNvPr>
          <p:cNvPicPr>
            <a:picLocks noChangeAspect="1"/>
          </p:cNvPicPr>
          <p:nvPr/>
        </p:nvPicPr>
        <p:blipFill>
          <a:blip r:embed="rId5"/>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319490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E5924-57ED-9631-7D3A-629ED638EA60}"/>
              </a:ext>
            </a:extLst>
          </p:cNvPr>
          <p:cNvSpPr>
            <a:spLocks noGrp="1"/>
          </p:cNvSpPr>
          <p:nvPr>
            <p:ph type="title"/>
          </p:nvPr>
        </p:nvSpPr>
        <p:spPr>
          <a:xfrm>
            <a:off x="838200" y="365125"/>
            <a:ext cx="10515600" cy="1043797"/>
          </a:xfrm>
        </p:spPr>
        <p:txBody>
          <a:bodyPr>
            <a:normAutofit/>
          </a:bodyPr>
          <a:lstStyle/>
          <a:p>
            <a:r>
              <a:rPr lang="es-MX" sz="3000" b="1" dirty="0">
                <a:effectLst/>
                <a:latin typeface="Arial Narrow" panose="020B0606020202030204" pitchFamily="34" charset="0"/>
                <a:ea typeface="Calibri" panose="020F0502020204030204" pitchFamily="34" charset="0"/>
                <a:cs typeface="Arial" panose="020B0604020202020204" pitchFamily="34" charset="0"/>
              </a:rPr>
              <a:t>ZONA No. 2 EXCAVACION DERECHA ESQUINA</a:t>
            </a:r>
            <a:endParaRPr lang="es-CO" sz="3000" dirty="0"/>
          </a:p>
        </p:txBody>
      </p:sp>
      <p:pic>
        <p:nvPicPr>
          <p:cNvPr id="7" name="Marcador de contenido 6">
            <a:extLst>
              <a:ext uri="{FF2B5EF4-FFF2-40B4-BE49-F238E27FC236}">
                <a16:creationId xmlns:a16="http://schemas.microsoft.com/office/drawing/2014/main" id="{D8B52DD5-89EC-E759-FFD3-00E2DC6AD58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5113" y="1356005"/>
            <a:ext cx="3780000" cy="5040000"/>
          </a:xfrm>
        </p:spPr>
      </p:pic>
      <p:pic>
        <p:nvPicPr>
          <p:cNvPr id="4" name="Marcador de contenido 3">
            <a:extLst>
              <a:ext uri="{FF2B5EF4-FFF2-40B4-BE49-F238E27FC236}">
                <a16:creationId xmlns:a16="http://schemas.microsoft.com/office/drawing/2014/main" id="{211B11CE-1EB8-4623-14C5-D60CEB7CFD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23597" y="1356005"/>
            <a:ext cx="3779999" cy="5040000"/>
          </a:xfrm>
        </p:spPr>
      </p:pic>
      <p:pic>
        <p:nvPicPr>
          <p:cNvPr id="14" name="Imagen 13">
            <a:extLst>
              <a:ext uri="{FF2B5EF4-FFF2-40B4-BE49-F238E27FC236}">
                <a16:creationId xmlns:a16="http://schemas.microsoft.com/office/drawing/2014/main" id="{AE2D1159-48C6-E4BA-DD9D-DFAB45F1E04C}"/>
              </a:ext>
            </a:extLst>
          </p:cNvPr>
          <p:cNvPicPr>
            <a:picLocks noChangeAspect="1"/>
          </p:cNvPicPr>
          <p:nvPr/>
        </p:nvPicPr>
        <p:blipFill>
          <a:blip r:embed="rId4"/>
          <a:stretch>
            <a:fillRect/>
          </a:stretch>
        </p:blipFill>
        <p:spPr>
          <a:xfrm>
            <a:off x="9904444" y="230188"/>
            <a:ext cx="2044540" cy="505392"/>
          </a:xfrm>
          <a:prstGeom prst="rect">
            <a:avLst/>
          </a:prstGeom>
        </p:spPr>
      </p:pic>
    </p:spTree>
    <p:extLst>
      <p:ext uri="{BB962C8B-B14F-4D97-AF65-F5344CB8AC3E}">
        <p14:creationId xmlns:p14="http://schemas.microsoft.com/office/powerpoint/2010/main" val="23383453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669</Words>
  <Application>Microsoft Office PowerPoint</Application>
  <PresentationFormat>Panorámica</PresentationFormat>
  <Paragraphs>194</Paragraphs>
  <Slides>25</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Arial Narrow</vt:lpstr>
      <vt:lpstr>Calibri</vt:lpstr>
      <vt:lpstr>Calibri Light</vt:lpstr>
      <vt:lpstr>Symbol</vt:lpstr>
      <vt:lpstr>Tema de Office</vt:lpstr>
      <vt:lpstr>ADICIÓN LLANOS DE CUIVÁ</vt:lpstr>
      <vt:lpstr>MAYORES EXCAVACIONES E INCREMENTO DE LLENOS</vt:lpstr>
      <vt:lpstr>Presentación de PowerPoint</vt:lpstr>
      <vt:lpstr>Presentación de PowerPoint</vt:lpstr>
      <vt:lpstr>Presentación de PowerPoint</vt:lpstr>
      <vt:lpstr>ZONA No. 1 CORTE DE TALUD PARA AMPLIAR ÁREA</vt:lpstr>
      <vt:lpstr>ZONA No. 1 CORTE DE TALUD PARA AMPLIAR ÁREA</vt:lpstr>
      <vt:lpstr>ZONA No. 1 CORTE DE TALUD PARA AMPLIAR ÁREA</vt:lpstr>
      <vt:lpstr>ZONA No. 2 EXCAVACION DERECHA ESQUINA</vt:lpstr>
      <vt:lpstr>ZONA No. 2 EXCAVACION DERECHA ESQUINA</vt:lpstr>
      <vt:lpstr>ZONA No. 3 EXCAVACIÓN IZQUIERDA ESQUINA</vt:lpstr>
      <vt:lpstr>ZONA No. 5 EXCAVACION PARA REEMPLAZAR SUELO EN MALAS CONDICIONES</vt:lpstr>
      <vt:lpstr>ZONA No. 5 EXCAVACION PARA REEMPLAZAR SUELO EN MALAS CONDICIONES</vt:lpstr>
      <vt:lpstr>ZONA No. 5 EXCAVACIÓN PARA REEMPLAZAR SUELO EN MALAS CONDICIONES</vt:lpstr>
      <vt:lpstr>ZONA No. 5 EXCAVACIÓN PARA REEMPLAZAR SUELO EN MALAS CONDICIONES</vt:lpstr>
      <vt:lpstr>ZONA No. 5 EXCAVACIÓN PARA REEMPLAZAR SUELO EN MALAS CONDICIONES</vt:lpstr>
      <vt:lpstr>ZONA No. 5 EXCAVACIÓN PARA REEMPLAZAR SUELO EN MALAS CONDICIONES</vt:lpstr>
      <vt:lpstr>ZONA No. 5 EXCAVACIÓN PARA REEMPLAZAR SUELO EN MALAS CONDICIONES</vt:lpstr>
      <vt:lpstr>EXCAVACIÓN DE ANDEN</vt:lpstr>
      <vt:lpstr>EXCAVACIÓN DE ANDEN</vt:lpstr>
      <vt:lpstr>VOLÚMENES TOTALIZADOS MAYORES EXCAVACIONES E INCREMENTO DE LLENOS</vt:lpstr>
      <vt:lpstr>DESCUENTOS DE ÁREA DE FILTROS EXCAVACIÓN REEMPLAZOS SUELO EN MALAS CONDICIONES</vt:lpstr>
      <vt:lpstr>VOLÚMENES TOTALIZADOS MAYORES EXCAVACIONES E INCREMENTO DE LLENOS</vt:lpstr>
      <vt:lpstr>MATERIAL TIPO CRUDO</vt:lpstr>
      <vt:lpstr>MATERIAL TIPO CRUDO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ADICIÓN LLANOS DE CUIVÁ</dc:title>
  <dc:creator>Yadi Obando</dc:creator>
  <cp:lastModifiedBy>Yadi Obando</cp:lastModifiedBy>
  <cp:revision>12</cp:revision>
  <dcterms:created xsi:type="dcterms:W3CDTF">2023-02-13T22:24:49Z</dcterms:created>
  <dcterms:modified xsi:type="dcterms:W3CDTF">2023-04-17T23:18:43Z</dcterms:modified>
</cp:coreProperties>
</file>