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89" r:id="rId5"/>
    <p:sldId id="290" r:id="rId6"/>
    <p:sldId id="288" r:id="rId7"/>
    <p:sldId id="278" r:id="rId8"/>
    <p:sldId id="279" r:id="rId9"/>
    <p:sldId id="287" r:id="rId10"/>
    <p:sldId id="281" r:id="rId11"/>
    <p:sldId id="258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Prompt" panose="00000500000000000000" pitchFamily="2" charset="-34"/>
      <p:regular r:id="rId20"/>
      <p:bold r:id="rId21"/>
      <p:italic r:id="rId22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754"/>
    <a:srgbClr val="0C5641"/>
    <a:srgbClr val="287C54"/>
    <a:srgbClr val="185B37"/>
    <a:srgbClr val="095540"/>
    <a:srgbClr val="46856D"/>
    <a:srgbClr val="3EF9A3"/>
    <a:srgbClr val="0D72B6"/>
    <a:srgbClr val="599A38"/>
    <a:srgbClr val="FBE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6405"/>
  </p:normalViewPr>
  <p:slideViewPr>
    <p:cSldViewPr snapToGrid="0">
      <p:cViewPr varScale="1">
        <p:scale>
          <a:sx n="97" d="100"/>
          <a:sy n="97" d="100"/>
        </p:scale>
        <p:origin x="168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VELASQUEZF\Downloads\INFORME%20CUARTO%20TRIMESTRE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VELASQUEZF\Downloads\INFORME%20CUARTO%20TRIMESTRE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mpt" panose="00000500000000000000" pitchFamily="2" charset="-34"/>
                <a:ea typeface="+mn-ea"/>
                <a:cs typeface="Prompt" panose="00000500000000000000" pitchFamily="2" charset="-34"/>
              </a:defRPr>
            </a:pPr>
            <a:r>
              <a:rPr lang="es-MX" dirty="0">
                <a:latin typeface="Prompt" panose="00000500000000000000" pitchFamily="2" charset="-34"/>
                <a:cs typeface="Prompt" panose="00000500000000000000" pitchFamily="2" charset="-34"/>
              </a:rPr>
              <a:t>Remisiones a otras Entidades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rompt" panose="00000500000000000000" pitchFamily="2" charset="-34"/>
              <a:ea typeface="+mn-ea"/>
              <a:cs typeface="Prompt" panose="00000500000000000000" pitchFamily="2" charset="-34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'Remisiones - Traslados'!$C$2:$C$3</c:f>
              <c:strCache>
                <c:ptCount val="2"/>
                <c:pt idx="0">
                  <c:v>Remisiones a otras Entidades</c:v>
                </c:pt>
                <c:pt idx="1">
                  <c:v>Total</c:v>
                </c:pt>
              </c:strCache>
            </c:strRef>
          </c:tx>
          <c:spPr>
            <a:solidFill>
              <a:srgbClr val="4685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rompt" panose="00000500000000000000" pitchFamily="2" charset="-34"/>
                    <a:ea typeface="+mn-ea"/>
                    <a:cs typeface="Prompt" panose="00000500000000000000" pitchFamily="2" charset="-34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'Remisiones - Traslados'!$B$4:$B$6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'Remisiones - Traslados'!$C$4:$C$6</c:f>
              <c:numCache>
                <c:formatCode>General</c:formatCode>
                <c:ptCount val="3"/>
                <c:pt idx="0">
                  <c:v>213</c:v>
                </c:pt>
                <c:pt idx="1">
                  <c:v>191</c:v>
                </c:pt>
                <c:pt idx="2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4-4D23-A3B0-50BE9195E4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29105216"/>
        <c:axId val="-229100320"/>
      </c:barChart>
      <c:catAx>
        <c:axId val="-22910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mpt" panose="00000500000000000000" pitchFamily="2" charset="-34"/>
                <a:ea typeface="+mn-ea"/>
                <a:cs typeface="Prompt" panose="00000500000000000000" pitchFamily="2" charset="-34"/>
              </a:defRPr>
            </a:pPr>
            <a:endParaRPr lang="es-CO"/>
          </a:p>
        </c:txPr>
        <c:crossAx val="-229100320"/>
        <c:crosses val="autoZero"/>
        <c:auto val="1"/>
        <c:lblAlgn val="ctr"/>
        <c:lblOffset val="100"/>
        <c:noMultiLvlLbl val="0"/>
      </c:catAx>
      <c:valAx>
        <c:axId val="-22910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mpt" panose="00000500000000000000" pitchFamily="2" charset="-34"/>
                <a:ea typeface="+mn-ea"/>
                <a:cs typeface="Prompt" panose="00000500000000000000" pitchFamily="2" charset="-34"/>
              </a:defRPr>
            </a:pPr>
            <a:endParaRPr lang="es-CO"/>
          </a:p>
        </c:txPr>
        <c:crossAx val="-22910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256754"/>
                </a:solidFill>
                <a:latin typeface="Prompt" panose="00000500000000000000" pitchFamily="2" charset="-34"/>
                <a:ea typeface="+mn-ea"/>
                <a:cs typeface="Prompt" panose="00000500000000000000" pitchFamily="2" charset="-34"/>
              </a:defRPr>
            </a:pPr>
            <a:r>
              <a:rPr lang="es-CO" b="1" dirty="0">
                <a:solidFill>
                  <a:srgbClr val="256754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Canal de recepción PQRSDF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56754"/>
              </a:solidFill>
              <a:latin typeface="Prompt" panose="00000500000000000000" pitchFamily="2" charset="-34"/>
              <a:ea typeface="+mn-ea"/>
              <a:cs typeface="Prompt" panose="00000500000000000000" pitchFamily="2" charset="-34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'Canales de recepción'!$C$3:$C$4</c:f>
              <c:strCache>
                <c:ptCount val="2"/>
                <c:pt idx="0">
                  <c:v>Canal de recepción PQRSDF</c:v>
                </c:pt>
                <c:pt idx="1">
                  <c:v>Canal Presencial</c:v>
                </c:pt>
              </c:strCache>
            </c:strRef>
          </c:tx>
          <c:spPr>
            <a:solidFill>
              <a:srgbClr val="3EF9A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2,344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D-46A1-B234-36C22025FAC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1,719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D-46A1-B234-36C22025FA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1,252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1D-46A1-B234-36C22025FAC4}"/>
                </c:ext>
              </c:extLst>
            </c:dLbl>
            <c:dLbl>
              <c:idx val="3"/>
              <c:layout>
                <c:manualLayout>
                  <c:x val="-1.0099116797260656E-16"/>
                  <c:y val="1.85185185185185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5,315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1D-46A1-B234-36C22025FA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rompt" panose="00000500000000000000" pitchFamily="2" charset="-34"/>
                    <a:ea typeface="+mn-ea"/>
                    <a:cs typeface="Prompt" panose="00000500000000000000" pitchFamily="2" charset="-34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recepción'!$B$5:$B$8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Total</c:v>
                </c:pt>
              </c:strCache>
            </c:strRef>
          </c:cat>
          <c:val>
            <c:numRef>
              <c:f>'Canales de recepción'!$C$5:$C$8</c:f>
              <c:numCache>
                <c:formatCode>General</c:formatCode>
                <c:ptCount val="4"/>
                <c:pt idx="0">
                  <c:v>2344</c:v>
                </c:pt>
                <c:pt idx="1">
                  <c:v>1719</c:v>
                </c:pt>
                <c:pt idx="2">
                  <c:v>1252</c:v>
                </c:pt>
                <c:pt idx="3">
                  <c:v>5315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C-4317-8FE7-E97D55F8793B}"/>
            </c:ext>
          </c:extLst>
        </c:ser>
        <c:ser>
          <c:idx val="1"/>
          <c:order val="1"/>
          <c:tx>
            <c:strRef>
              <c:f>'Canales de recepción'!$D$3:$D$4</c:f>
              <c:strCache>
                <c:ptCount val="2"/>
                <c:pt idx="0">
                  <c:v>Canal de recepción PQRSDF</c:v>
                </c:pt>
                <c:pt idx="1">
                  <c:v>Canal Virtual</c:v>
                </c:pt>
              </c:strCache>
            </c:strRef>
          </c:tx>
          <c:spPr>
            <a:solidFill>
              <a:srgbClr val="2567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rompt" panose="00000500000000000000" pitchFamily="2" charset="-34"/>
                    <a:ea typeface="+mn-ea"/>
                    <a:cs typeface="Prompt" panose="00000500000000000000" pitchFamily="2" charset="-34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recepción'!$B$5:$B$8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Total</c:v>
                </c:pt>
              </c:strCache>
            </c:strRef>
          </c:cat>
          <c:val>
            <c:numRef>
              <c:f>'Canales de recepción'!$D$5:$D$8</c:f>
              <c:numCache>
                <c:formatCode>General</c:formatCode>
                <c:ptCount val="4"/>
                <c:pt idx="0">
                  <c:v>415</c:v>
                </c:pt>
                <c:pt idx="1">
                  <c:v>196</c:v>
                </c:pt>
                <c:pt idx="2">
                  <c:v>159</c:v>
                </c:pt>
                <c:pt idx="3">
                  <c:v>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C-4317-8FE7-E97D55F87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29102496"/>
        <c:axId val="-229107392"/>
      </c:barChart>
      <c:catAx>
        <c:axId val="-2291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mpt" panose="00000500000000000000" pitchFamily="2" charset="-34"/>
                <a:ea typeface="+mn-ea"/>
                <a:cs typeface="Prompt" panose="00000500000000000000" pitchFamily="2" charset="-34"/>
              </a:defRPr>
            </a:pPr>
            <a:endParaRPr lang="es-CO"/>
          </a:p>
        </c:txPr>
        <c:crossAx val="-229107392"/>
        <c:crosses val="autoZero"/>
        <c:auto val="1"/>
        <c:lblAlgn val="ctr"/>
        <c:lblOffset val="100"/>
        <c:noMultiLvlLbl val="0"/>
      </c:catAx>
      <c:valAx>
        <c:axId val="-22910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mpt" panose="00000500000000000000" pitchFamily="2" charset="-34"/>
                <a:ea typeface="+mn-ea"/>
                <a:cs typeface="Prompt" panose="00000500000000000000" pitchFamily="2" charset="-34"/>
              </a:defRPr>
            </a:pPr>
            <a:endParaRPr lang="es-CO"/>
          </a:p>
        </c:txPr>
        <c:crossAx val="-22910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mpt" panose="00000500000000000000" pitchFamily="2" charset="-34"/>
              <a:ea typeface="+mn-ea"/>
              <a:cs typeface="Prompt" panose="00000500000000000000" pitchFamily="2" charset="-34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83878591981219E-2"/>
          <c:y val="4.3150865479792459E-2"/>
          <c:w val="0.90366274734098406"/>
          <c:h val="0.834207536014130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87C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rompt" panose="00000500000000000000" pitchFamily="2" charset="-34"/>
                    <a:ea typeface="+mn-ea"/>
                    <a:cs typeface="Prompt" panose="00000500000000000000" pitchFamily="2" charset="-34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Hoja1!$B$6:$B$11</c:f>
              <c:strCache>
                <c:ptCount val="6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  <c:pt idx="4">
                  <c:v>Denuncias</c:v>
                </c:pt>
                <c:pt idx="5">
                  <c:v>Felicitaciones</c:v>
                </c:pt>
              </c:strCache>
            </c:strRef>
          </c:cat>
          <c:val>
            <c:numRef>
              <c:f>Hoja1!$C$6:$C$11</c:f>
              <c:numCache>
                <c:formatCode>General</c:formatCode>
                <c:ptCount val="6"/>
                <c:pt idx="0" formatCode="#,##0">
                  <c:v>5477</c:v>
                </c:pt>
                <c:pt idx="1">
                  <c:v>384</c:v>
                </c:pt>
                <c:pt idx="2">
                  <c:v>127</c:v>
                </c:pt>
                <c:pt idx="3">
                  <c:v>5</c:v>
                </c:pt>
                <c:pt idx="4">
                  <c:v>77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C-4F4F-97C2-BBFD06EC52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29103584"/>
        <c:axId val="-229099776"/>
      </c:barChart>
      <c:catAx>
        <c:axId val="-22910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mpt" panose="00000500000000000000" pitchFamily="2" charset="-34"/>
                <a:ea typeface="+mn-ea"/>
                <a:cs typeface="Prompt" panose="00000500000000000000" pitchFamily="2" charset="-34"/>
              </a:defRPr>
            </a:pPr>
            <a:endParaRPr lang="es-CO"/>
          </a:p>
        </c:txPr>
        <c:crossAx val="-229099776"/>
        <c:crosses val="autoZero"/>
        <c:auto val="1"/>
        <c:lblAlgn val="ctr"/>
        <c:lblOffset val="100"/>
        <c:noMultiLvlLbl val="0"/>
      </c:catAx>
      <c:valAx>
        <c:axId val="-22909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mpt" panose="00000500000000000000" pitchFamily="2" charset="-34"/>
                <a:ea typeface="+mn-ea"/>
                <a:cs typeface="Prompt" panose="00000500000000000000" pitchFamily="2" charset="-34"/>
              </a:defRPr>
            </a:pPr>
            <a:endParaRPr lang="es-CO"/>
          </a:p>
        </c:txPr>
        <c:crossAx val="-22910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567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rompt" panose="00000500000000000000" pitchFamily="2" charset="-34"/>
                    <a:ea typeface="+mn-ea"/>
                    <a:cs typeface="Prompt" panose="00000500000000000000" pitchFamily="2" charset="-34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Hoja1!$C$6:$C$11</c:f>
              <c:strCache>
                <c:ptCount val="6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  <c:pt idx="4">
                  <c:v>Denuncias</c:v>
                </c:pt>
                <c:pt idx="5">
                  <c:v>Felicitaciones</c:v>
                </c:pt>
              </c:strCache>
            </c:strRef>
          </c:cat>
          <c:val>
            <c:numRef>
              <c:f>Hoja1!$D$6:$D$11</c:f>
              <c:numCache>
                <c:formatCode>General</c:formatCode>
                <c:ptCount val="6"/>
                <c:pt idx="0">
                  <c:v>4059</c:v>
                </c:pt>
                <c:pt idx="1">
                  <c:v>184</c:v>
                </c:pt>
                <c:pt idx="2">
                  <c:v>488</c:v>
                </c:pt>
                <c:pt idx="3">
                  <c:v>20</c:v>
                </c:pt>
                <c:pt idx="4">
                  <c:v>65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9-4C78-9BBB-FF8B5506E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3061376"/>
        <c:axId val="1068806800"/>
      </c:barChart>
      <c:catAx>
        <c:axId val="10730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mpt" panose="00000500000000000000" pitchFamily="2" charset="-34"/>
                <a:ea typeface="+mn-ea"/>
                <a:cs typeface="Prompt" panose="00000500000000000000" pitchFamily="2" charset="-34"/>
              </a:defRPr>
            </a:pPr>
            <a:endParaRPr lang="es-CO"/>
          </a:p>
        </c:txPr>
        <c:crossAx val="1068806800"/>
        <c:crosses val="autoZero"/>
        <c:auto val="1"/>
        <c:lblAlgn val="ctr"/>
        <c:lblOffset val="100"/>
        <c:noMultiLvlLbl val="0"/>
      </c:catAx>
      <c:valAx>
        <c:axId val="106880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mpt" panose="00000500000000000000" pitchFamily="2" charset="-34"/>
                <a:ea typeface="+mn-ea"/>
                <a:cs typeface="Prompt" panose="00000500000000000000" pitchFamily="2" charset="-34"/>
              </a:defRPr>
            </a:pPr>
            <a:endParaRPr lang="es-CO"/>
          </a:p>
        </c:txPr>
        <c:crossAx val="10730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0.3415</cdr:x>
      <cdr:y>0.64078</cdr:y>
    </cdr:from>
    <cdr:to>
      <cdr:x>0.40185</cdr:x>
      <cdr:y>0.74176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149276" y="1757783"/>
          <a:ext cx="556537" cy="2770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rPr>
            <a:t>90%</a:t>
          </a:r>
          <a:endParaRPr lang="es-CO" sz="1200" b="1" dirty="0">
            <a:solidFill>
              <a:srgbClr val="0C564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cdr:txBody>
    </cdr:sp>
  </cdr:relSizeAnchor>
  <cdr:relSizeAnchor xmlns:cdr="http://schemas.openxmlformats.org/drawingml/2006/chartDrawing">
    <cdr:from>
      <cdr:x>0.45476</cdr:x>
      <cdr:y>0.69127</cdr:y>
    </cdr:from>
    <cdr:to>
      <cdr:x>0.51417</cdr:x>
      <cdr:y>0.79225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193733" y="1896283"/>
          <a:ext cx="547868" cy="2770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rPr>
            <a:t>10%</a:t>
          </a:r>
          <a:endParaRPr lang="es-CO" sz="1200" b="1" dirty="0">
            <a:solidFill>
              <a:srgbClr val="0C564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cdr:txBody>
    </cdr:sp>
  </cdr:relSizeAnchor>
  <cdr:relSizeAnchor xmlns:cdr="http://schemas.openxmlformats.org/drawingml/2006/chartDrawing">
    <cdr:from>
      <cdr:x>0.57507</cdr:x>
      <cdr:y>0.69127</cdr:y>
    </cdr:from>
    <cdr:to>
      <cdr:x>0.63322</cdr:x>
      <cdr:y>0.79225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5303186" y="1896287"/>
          <a:ext cx="536249" cy="2770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rPr>
            <a:t>89%</a:t>
          </a:r>
          <a:endParaRPr lang="es-CO" sz="1200" b="1" dirty="0">
            <a:solidFill>
              <a:srgbClr val="0C564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cdr:txBody>
    </cdr:sp>
  </cdr:relSizeAnchor>
  <cdr:relSizeAnchor xmlns:cdr="http://schemas.openxmlformats.org/drawingml/2006/chartDrawing">
    <cdr:from>
      <cdr:x>0.6859</cdr:x>
      <cdr:y>0.69128</cdr:y>
    </cdr:from>
    <cdr:to>
      <cdr:x>0.74406</cdr:x>
      <cdr:y>0.79225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6325234" y="1896310"/>
          <a:ext cx="536341" cy="2769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rPr>
            <a:t>11%</a:t>
          </a:r>
          <a:endParaRPr lang="es-CO" sz="1200" b="1" dirty="0">
            <a:solidFill>
              <a:srgbClr val="0C564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cdr:txBody>
    </cdr:sp>
  </cdr:relSizeAnchor>
  <cdr:relSizeAnchor xmlns:cdr="http://schemas.openxmlformats.org/drawingml/2006/chartDrawing">
    <cdr:from>
      <cdr:x>0.80633</cdr:x>
      <cdr:y>0.39062</cdr:y>
    </cdr:from>
    <cdr:to>
      <cdr:x>0.86448</cdr:x>
      <cdr:y>0.4916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7435824" y="1071560"/>
          <a:ext cx="53625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rPr>
            <a:t>87%</a:t>
          </a:r>
          <a:endParaRPr lang="es-CO" sz="1200" b="1" dirty="0">
            <a:solidFill>
              <a:srgbClr val="0C564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cdr:txBody>
    </cdr:sp>
  </cdr:relSizeAnchor>
  <cdr:relSizeAnchor xmlns:cdr="http://schemas.openxmlformats.org/drawingml/2006/chartDrawing">
    <cdr:from>
      <cdr:x>0.91827</cdr:x>
      <cdr:y>0.69127</cdr:y>
    </cdr:from>
    <cdr:to>
      <cdr:x>0.97643</cdr:x>
      <cdr:y>0.79225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8468112" y="1896287"/>
          <a:ext cx="536342" cy="2770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rPr>
            <a:t>13%</a:t>
          </a:r>
          <a:endParaRPr lang="es-CO" sz="1200" b="1" dirty="0">
            <a:solidFill>
              <a:srgbClr val="0C564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0.71146</cdr:x>
      <cdr:y>0.63355</cdr:y>
    </cdr:from>
    <cdr:to>
      <cdr:x>0.79464</cdr:x>
      <cdr:y>0.71209</cdr:y>
    </cdr:to>
    <cdr:sp macro="" textlink="">
      <cdr:nvSpPr>
        <cdr:cNvPr id="2" name="CuadroTexto 20">
          <a:extLst xmlns:a="http://schemas.openxmlformats.org/drawingml/2006/main">
            <a:ext uri="{FF2B5EF4-FFF2-40B4-BE49-F238E27FC236}">
              <a16:creationId xmlns:a16="http://schemas.microsoft.com/office/drawing/2014/main" id="{EAA69E7D-51DD-4226-BAB3-51EABBDD8297}"/>
            </a:ext>
          </a:extLst>
        </cdr:cNvPr>
        <cdr:cNvSpPr txBox="1"/>
      </cdr:nvSpPr>
      <cdr:spPr>
        <a:xfrm xmlns:a="http://schemas.openxmlformats.org/drawingml/2006/main">
          <a:off x="5694666" y="2482766"/>
          <a:ext cx="66578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4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rPr>
            <a:t>1%</a:t>
          </a:r>
          <a:endParaRPr lang="es-CO" sz="1400" b="1" dirty="0">
            <a:solidFill>
              <a:srgbClr val="0C564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cdr:txBody>
    </cdr:sp>
  </cdr:relSizeAnchor>
  <cdr:relSizeAnchor xmlns:cdr="http://schemas.openxmlformats.org/drawingml/2006/chartDrawing">
    <cdr:from>
      <cdr:x>0.86698</cdr:x>
      <cdr:y>0.63269</cdr:y>
    </cdr:from>
    <cdr:to>
      <cdr:x>0.96045</cdr:x>
      <cdr:y>0.71123</cdr:y>
    </cdr:to>
    <cdr:sp macro="" textlink="">
      <cdr:nvSpPr>
        <cdr:cNvPr id="3" name="CuadroTexto 20">
          <a:extLst xmlns:a="http://schemas.openxmlformats.org/drawingml/2006/main">
            <a:ext uri="{FF2B5EF4-FFF2-40B4-BE49-F238E27FC236}">
              <a16:creationId xmlns:a16="http://schemas.microsoft.com/office/drawing/2014/main" id="{EAA69E7D-51DD-4226-BAB3-51EABBDD8297}"/>
            </a:ext>
          </a:extLst>
        </cdr:cNvPr>
        <cdr:cNvSpPr txBox="1"/>
      </cdr:nvSpPr>
      <cdr:spPr>
        <a:xfrm xmlns:a="http://schemas.openxmlformats.org/drawingml/2006/main">
          <a:off x="6939479" y="2479409"/>
          <a:ext cx="74813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4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rPr>
            <a:t>0,15%</a:t>
          </a:r>
          <a:endParaRPr lang="es-CO" sz="1400" b="1" dirty="0">
            <a:solidFill>
              <a:srgbClr val="0C564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A0A39-FCC5-3C4E-AD6F-F28EFCEE4D39}" type="datetimeFigureOut">
              <a:rPr lang="es-CO" smtClean="0"/>
              <a:t>12/02/2025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CB671-E06B-E942-93D0-BC03095375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970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CB671-E06B-E942-93D0-BC0309537575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781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12/02/2025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648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12/02/2025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307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12/02/2025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833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12/02/2025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839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12/02/2025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738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12/02/2025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34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12/02/2025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83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12/02/2025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245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12/02/2025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589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12/02/2025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4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12/02/2025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061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4FD2-41F4-4D3C-BA48-7525C1CFEC47}" type="datetimeFigureOut">
              <a:rPr lang="es-CO" smtClean="0"/>
              <a:t>12/02/2025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86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2.xm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87932" y="635726"/>
            <a:ext cx="8205819" cy="2464526"/>
          </a:xfrm>
        </p:spPr>
        <p:txBody>
          <a:bodyPr>
            <a:noAutofit/>
          </a:bodyPr>
          <a:lstStyle/>
          <a:p>
            <a:r>
              <a:rPr lang="es-MX" sz="5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Informe de Gestión del Cuarto trimestre 2024 PQRSDF - SAC</a:t>
            </a:r>
            <a:endParaRPr lang="es-CO" sz="54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294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7466BE4-7DD1-4B41-A7C1-0D01D578F570}"/>
              </a:ext>
            </a:extLst>
          </p:cNvPr>
          <p:cNvSpPr/>
          <p:nvPr/>
        </p:nvSpPr>
        <p:spPr>
          <a:xfrm>
            <a:off x="168922" y="1670121"/>
            <a:ext cx="9597648" cy="4127563"/>
          </a:xfrm>
          <a:prstGeom prst="roundRect">
            <a:avLst>
              <a:gd name="adj" fmla="val 713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9671948-06D2-4C9B-8AC1-D9CD98CBF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3729" y="2352176"/>
            <a:ext cx="3905428" cy="2603618"/>
          </a:xfrm>
          <a:custGeom>
            <a:avLst/>
            <a:gdLst>
              <a:gd name="connsiteX0" fmla="*/ 456750 w 4093029"/>
              <a:gd name="connsiteY0" fmla="*/ 0 h 2728686"/>
              <a:gd name="connsiteX1" fmla="*/ 4093029 w 4093029"/>
              <a:gd name="connsiteY1" fmla="*/ 0 h 2728686"/>
              <a:gd name="connsiteX2" fmla="*/ 4093029 w 4093029"/>
              <a:gd name="connsiteY2" fmla="*/ 2283693 h 2728686"/>
              <a:gd name="connsiteX3" fmla="*/ 3814067 w 4093029"/>
              <a:gd name="connsiteY3" fmla="*/ 2704550 h 2728686"/>
              <a:gd name="connsiteX4" fmla="*/ 3736311 w 4093029"/>
              <a:gd name="connsiteY4" fmla="*/ 2728686 h 2728686"/>
              <a:gd name="connsiteX5" fmla="*/ 0 w 4093029"/>
              <a:gd name="connsiteY5" fmla="*/ 2728686 h 2728686"/>
              <a:gd name="connsiteX6" fmla="*/ 0 w 4093029"/>
              <a:gd name="connsiteY6" fmla="*/ 456750 h 2728686"/>
              <a:gd name="connsiteX7" fmla="*/ 456750 w 4093029"/>
              <a:gd name="connsiteY7" fmla="*/ 0 h 272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3029" h="2728686">
                <a:moveTo>
                  <a:pt x="456750" y="0"/>
                </a:moveTo>
                <a:lnTo>
                  <a:pt x="4093029" y="0"/>
                </a:lnTo>
                <a:lnTo>
                  <a:pt x="4093029" y="2283693"/>
                </a:lnTo>
                <a:cubicBezTo>
                  <a:pt x="4093029" y="2472885"/>
                  <a:pt x="3978001" y="2635211"/>
                  <a:pt x="3814067" y="2704550"/>
                </a:cubicBezTo>
                <a:lnTo>
                  <a:pt x="3736311" y="2728686"/>
                </a:lnTo>
                <a:lnTo>
                  <a:pt x="0" y="2728686"/>
                </a:lnTo>
                <a:lnTo>
                  <a:pt x="0" y="456750"/>
                </a:lnTo>
                <a:cubicBezTo>
                  <a:pt x="0" y="204494"/>
                  <a:pt x="204494" y="0"/>
                  <a:pt x="456750" y="0"/>
                </a:cubicBezTo>
                <a:close/>
              </a:path>
            </a:pathLst>
          </a:custGeom>
        </p:spPr>
      </p:pic>
      <p:sp>
        <p:nvSpPr>
          <p:cNvPr id="17" name="Redondear rectángulo de esquina diagonal 11">
            <a:extLst>
              <a:ext uri="{FF2B5EF4-FFF2-40B4-BE49-F238E27FC236}">
                <a16:creationId xmlns:a16="http://schemas.microsoft.com/office/drawing/2014/main" id="{B3BB5D5E-B83C-4FD9-8BF6-75CD4D4989B2}"/>
              </a:ext>
            </a:extLst>
          </p:cNvPr>
          <p:cNvSpPr/>
          <p:nvPr/>
        </p:nvSpPr>
        <p:spPr>
          <a:xfrm>
            <a:off x="7263602" y="4777370"/>
            <a:ext cx="2828147" cy="356847"/>
          </a:xfrm>
          <a:prstGeom prst="round2DiagRect">
            <a:avLst>
              <a:gd name="adj1" fmla="val 39773"/>
              <a:gd name="adj2" fmla="val 0"/>
            </a:avLst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9399536-01AC-4A61-BD26-A89A39FFC28E}"/>
              </a:ext>
            </a:extLst>
          </p:cNvPr>
          <p:cNvSpPr/>
          <p:nvPr/>
        </p:nvSpPr>
        <p:spPr>
          <a:xfrm>
            <a:off x="612843" y="2455750"/>
            <a:ext cx="6410528" cy="250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La Gobernación de Antioquia viene trabajando en el </a:t>
            </a:r>
            <a:r>
              <a:rPr lang="es-MX" sz="1400" b="1" dirty="0">
                <a:solidFill>
                  <a:srgbClr val="185B37"/>
                </a:solidFill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fortalecimiento de la relación entre el Estado y la ciudadanía</a:t>
            </a:r>
            <a:r>
              <a:rPr lang="es-MX" sz="1400" dirty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, promoviendo la participación ciudadana y la transparencia en la gestión pública. Esto se logra a través de la implementación de estrategias y políticas que buscan mejorar la experiencia del ciudadano en su relación con el Estado.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Continuamos trabajando de manera eficiente para garantizar que las respuestas a las PQRSDF sean gestionadas de manera oportuna y con respuestas de fondo, cumpliendo con lo establecido en la </a:t>
            </a:r>
            <a:r>
              <a:rPr lang="es-MX" sz="1400" b="1" dirty="0">
                <a:solidFill>
                  <a:srgbClr val="185B37"/>
                </a:solidFill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Ley 1755 de 2015</a:t>
            </a:r>
            <a:r>
              <a:rPr lang="es-MX" sz="1400" dirty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DB384EB-61E7-4818-9DD3-F1F71B05AB41}"/>
              </a:ext>
            </a:extLst>
          </p:cNvPr>
          <p:cNvSpPr txBox="1"/>
          <p:nvPr/>
        </p:nvSpPr>
        <p:spPr>
          <a:xfrm>
            <a:off x="84893" y="6317673"/>
            <a:ext cx="2095695" cy="62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Informe de Gestión PQRSDF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2024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447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13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1" t="924" r="14667" b="482"/>
          <a:stretch/>
        </p:blipFill>
        <p:spPr>
          <a:xfrm>
            <a:off x="0" y="0"/>
            <a:ext cx="4375052" cy="6907235"/>
          </a:xfrm>
          <a:prstGeom prst="rect">
            <a:avLst/>
          </a:prstGeom>
        </p:spPr>
      </p:pic>
      <p:sp>
        <p:nvSpPr>
          <p:cNvPr id="9" name="Redondear rectángulo de esquina del mismo lado 8">
            <a:extLst>
              <a:ext uri="{FF2B5EF4-FFF2-40B4-BE49-F238E27FC236}">
                <a16:creationId xmlns:a16="http://schemas.microsoft.com/office/drawing/2014/main" id="{186C99F0-F382-9241-81AF-69EF2772FAF7}"/>
              </a:ext>
            </a:extLst>
          </p:cNvPr>
          <p:cNvSpPr/>
          <p:nvPr/>
        </p:nvSpPr>
        <p:spPr>
          <a:xfrm>
            <a:off x="4014249" y="3123106"/>
            <a:ext cx="546100" cy="3784129"/>
          </a:xfrm>
          <a:prstGeom prst="round2SameRect">
            <a:avLst>
              <a:gd name="adj1" fmla="val 16667"/>
              <a:gd name="adj2" fmla="val 7728"/>
            </a:avLst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16798" y="3453617"/>
            <a:ext cx="8337184" cy="3249637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Informe de Atención PQRSDF por dependencia.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Solicitudes de información.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 typeface="+mj-lt"/>
              <a:buAutoNum type="arabicPeriod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Remisiones a otras entidades.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 typeface="+mj-lt"/>
              <a:buAutoNum type="arabicPeriod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Canales de recepción.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Prompt" pitchFamily="2" charset="-34"/>
              <a:cs typeface="Prompt" pitchFamily="2" charset="-34"/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TOP 10 de dependencias con mayor recepción de PQRSDF.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Tipo de solicitud - Mercurio.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 typeface="+mj-lt"/>
              <a:buAutoNum type="arabicPeriod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Tipo de Solicitud - SAC.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Prompt" pitchFamily="2" charset="-34"/>
              <a:cs typeface="Prompt" pitchFamily="2" charset="-34"/>
            </a:endParaRPr>
          </a:p>
          <a:p>
            <a:pPr marL="342900" indent="-342900" algn="l">
              <a:spcBef>
                <a:spcPts val="0"/>
              </a:spcBef>
              <a:buClr>
                <a:schemeClr val="bg1"/>
              </a:buClr>
              <a:buSzPct val="150000"/>
              <a:buFont typeface="+mj-lt"/>
              <a:buAutoNum type="arabicPeriod"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Prompt" pitchFamily="2" charset="-34"/>
              <a:cs typeface="Prompt" pitchFamily="2" charset="-34"/>
            </a:endParaRPr>
          </a:p>
          <a:p>
            <a:pPr marL="342900" indent="-342900" algn="l">
              <a:buClr>
                <a:schemeClr val="bg1"/>
              </a:buClr>
              <a:buSzPct val="150000"/>
              <a:buFont typeface="+mj-lt"/>
              <a:buAutoNum type="arabicPeriod"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Prompt" pitchFamily="2" charset="-34"/>
              <a:cs typeface="Prompt" pitchFamily="2" charset="-34"/>
            </a:endParaRPr>
          </a:p>
          <a:p>
            <a:pPr marL="228600" indent="-228600" algn="l">
              <a:buClr>
                <a:schemeClr val="bg1"/>
              </a:buClr>
              <a:buSzPct val="150000"/>
              <a:buFont typeface="+mj-lt"/>
              <a:buAutoNum type="arabicPeriod"/>
            </a:pPr>
            <a:endParaRPr lang="es-CO" sz="1200" b="1" dirty="0">
              <a:solidFill>
                <a:schemeClr val="tx1">
                  <a:lumMod val="75000"/>
                  <a:lumOff val="2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28600" indent="-228600" algn="l">
              <a:buClr>
                <a:schemeClr val="bg1"/>
              </a:buClr>
              <a:buSzPct val="150000"/>
              <a:buFont typeface="+mj-lt"/>
              <a:buAutoNum type="arabicPeriod"/>
            </a:pPr>
            <a:endParaRPr lang="es-CO" sz="1200" b="1" dirty="0">
              <a:solidFill>
                <a:schemeClr val="tx1">
                  <a:lumMod val="75000"/>
                  <a:lumOff val="2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28600" indent="-228600" algn="l">
              <a:buClr>
                <a:schemeClr val="bg1"/>
              </a:buClr>
              <a:buSzPct val="150000"/>
              <a:buFont typeface="+mj-lt"/>
              <a:buAutoNum type="arabicPeriod"/>
            </a:pP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38D9140-5464-BA49-A86B-DBC1C877B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5184" y="1802978"/>
            <a:ext cx="5558852" cy="1241619"/>
          </a:xfrm>
        </p:spPr>
        <p:txBody>
          <a:bodyPr>
            <a:noAutofit/>
          </a:bodyPr>
          <a:lstStyle/>
          <a:p>
            <a:pPr algn="l"/>
            <a:r>
              <a:rPr lang="es-MX" sz="70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Contenido</a:t>
            </a:r>
            <a:endParaRPr lang="es-CO" sz="70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553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FEFCEB0B-5662-44FA-B0A0-C1251DCEB556}"/>
              </a:ext>
            </a:extLst>
          </p:cNvPr>
          <p:cNvSpPr/>
          <p:nvPr/>
        </p:nvSpPr>
        <p:spPr>
          <a:xfrm>
            <a:off x="173839" y="1545459"/>
            <a:ext cx="8282184" cy="4401204"/>
          </a:xfrm>
          <a:prstGeom prst="roundRect">
            <a:avLst>
              <a:gd name="adj" fmla="val 289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335164B-9EE1-4033-9101-34E9A1241423}"/>
              </a:ext>
            </a:extLst>
          </p:cNvPr>
          <p:cNvSpPr txBox="1"/>
          <p:nvPr/>
        </p:nvSpPr>
        <p:spPr>
          <a:xfrm>
            <a:off x="84893" y="6317673"/>
            <a:ext cx="2095695" cy="62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Informe de Gestión PQRSDF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2024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593D933-97F4-4A38-A749-35E0E1FB6302}"/>
              </a:ext>
            </a:extLst>
          </p:cNvPr>
          <p:cNvSpPr txBox="1"/>
          <p:nvPr/>
        </p:nvSpPr>
        <p:spPr>
          <a:xfrm>
            <a:off x="3078677" y="1545459"/>
            <a:ext cx="84991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Cantidad de</a:t>
            </a:r>
          </a:p>
          <a:p>
            <a:pPr algn="ctr"/>
            <a:r>
              <a:rPr lang="es-MX" sz="8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Documentos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1.136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258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78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53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48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27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20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18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18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15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9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7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5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427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120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61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38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30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25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1.513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88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855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738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40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84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133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25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100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112</a:t>
            </a:r>
          </a:p>
          <a:p>
            <a:pPr algn="ctr"/>
            <a:r>
              <a:rPr lang="es-MX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6.085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439E00A-25BD-467B-A7D3-999445CCB41A}"/>
              </a:ext>
            </a:extLst>
          </p:cNvPr>
          <p:cNvSpPr txBox="1"/>
          <p:nvPr/>
        </p:nvSpPr>
        <p:spPr>
          <a:xfrm>
            <a:off x="6289450" y="1545459"/>
            <a:ext cx="84670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Gestionadas </a:t>
            </a:r>
          </a:p>
          <a:p>
            <a:pPr algn="ctr"/>
            <a:r>
              <a:rPr lang="es-MX" sz="8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Oportunas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1.136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257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78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53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48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27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20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18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18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15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9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7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5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424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116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59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37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29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24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1.433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84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794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684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37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77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120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22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79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86</a:t>
            </a:r>
          </a:p>
          <a:p>
            <a:pPr algn="ctr"/>
            <a:r>
              <a:rPr lang="es-MX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5.800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DCF2FB9-297C-496F-9372-3507A24EB31C}"/>
              </a:ext>
            </a:extLst>
          </p:cNvPr>
          <p:cNvCxnSpPr>
            <a:cxnSpLocks/>
          </p:cNvCxnSpPr>
          <p:nvPr/>
        </p:nvCxnSpPr>
        <p:spPr>
          <a:xfrm>
            <a:off x="247368" y="1830030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0B95656-4AA7-4294-874C-5FC17AFD81D9}"/>
              </a:ext>
            </a:extLst>
          </p:cNvPr>
          <p:cNvCxnSpPr>
            <a:cxnSpLocks/>
          </p:cNvCxnSpPr>
          <p:nvPr/>
        </p:nvCxnSpPr>
        <p:spPr>
          <a:xfrm>
            <a:off x="247368" y="1946920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1043D00-9739-4197-9BFD-1C2AB23433DE}"/>
              </a:ext>
            </a:extLst>
          </p:cNvPr>
          <p:cNvCxnSpPr>
            <a:cxnSpLocks/>
          </p:cNvCxnSpPr>
          <p:nvPr/>
        </p:nvCxnSpPr>
        <p:spPr>
          <a:xfrm>
            <a:off x="247368" y="2072687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75A504E5-5A7F-4569-816E-16A5F12397BA}"/>
              </a:ext>
            </a:extLst>
          </p:cNvPr>
          <p:cNvCxnSpPr>
            <a:cxnSpLocks/>
          </p:cNvCxnSpPr>
          <p:nvPr/>
        </p:nvCxnSpPr>
        <p:spPr>
          <a:xfrm>
            <a:off x="247368" y="2196974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1E0299C-E61E-4388-BF45-7534A6B5B04F}"/>
              </a:ext>
            </a:extLst>
          </p:cNvPr>
          <p:cNvCxnSpPr>
            <a:cxnSpLocks/>
          </p:cNvCxnSpPr>
          <p:nvPr/>
        </p:nvCxnSpPr>
        <p:spPr>
          <a:xfrm>
            <a:off x="247368" y="2312384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6B4F616E-6631-4053-B342-85D7B026C2EA}"/>
              </a:ext>
            </a:extLst>
          </p:cNvPr>
          <p:cNvCxnSpPr>
            <a:cxnSpLocks/>
          </p:cNvCxnSpPr>
          <p:nvPr/>
        </p:nvCxnSpPr>
        <p:spPr>
          <a:xfrm>
            <a:off x="247368" y="2437059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FDDBF15-1DC9-4144-AE1F-AE6E1F107DAF}"/>
              </a:ext>
            </a:extLst>
          </p:cNvPr>
          <p:cNvCxnSpPr>
            <a:cxnSpLocks/>
          </p:cNvCxnSpPr>
          <p:nvPr/>
        </p:nvCxnSpPr>
        <p:spPr>
          <a:xfrm>
            <a:off x="247368" y="2552081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B4DA564-793D-4DE2-A32B-A45AD0D24EF5}"/>
              </a:ext>
            </a:extLst>
          </p:cNvPr>
          <p:cNvCxnSpPr>
            <a:cxnSpLocks/>
          </p:cNvCxnSpPr>
          <p:nvPr/>
        </p:nvCxnSpPr>
        <p:spPr>
          <a:xfrm>
            <a:off x="247368" y="2676368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56289694-A40E-4EC9-8AD9-6E286D9D9203}"/>
              </a:ext>
            </a:extLst>
          </p:cNvPr>
          <p:cNvCxnSpPr>
            <a:cxnSpLocks/>
          </p:cNvCxnSpPr>
          <p:nvPr/>
        </p:nvCxnSpPr>
        <p:spPr>
          <a:xfrm>
            <a:off x="247368" y="2800656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8314D0EA-0349-422A-B689-D8D5C56BC5DB}"/>
              </a:ext>
            </a:extLst>
          </p:cNvPr>
          <p:cNvCxnSpPr>
            <a:cxnSpLocks/>
          </p:cNvCxnSpPr>
          <p:nvPr/>
        </p:nvCxnSpPr>
        <p:spPr>
          <a:xfrm>
            <a:off x="247368" y="2916066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26F8F5DE-D08A-445F-8C41-A9A8FB3E36AA}"/>
              </a:ext>
            </a:extLst>
          </p:cNvPr>
          <p:cNvCxnSpPr>
            <a:cxnSpLocks/>
          </p:cNvCxnSpPr>
          <p:nvPr/>
        </p:nvCxnSpPr>
        <p:spPr>
          <a:xfrm>
            <a:off x="247368" y="3040353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4F3B23F8-9153-4A61-B0E7-C300EF98C38D}"/>
              </a:ext>
            </a:extLst>
          </p:cNvPr>
          <p:cNvCxnSpPr>
            <a:cxnSpLocks/>
          </p:cNvCxnSpPr>
          <p:nvPr/>
        </p:nvCxnSpPr>
        <p:spPr>
          <a:xfrm>
            <a:off x="247368" y="3164641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30DC717-FA11-4B92-A165-E15B1C2C6FD2}"/>
              </a:ext>
            </a:extLst>
          </p:cNvPr>
          <p:cNvCxnSpPr>
            <a:cxnSpLocks/>
          </p:cNvCxnSpPr>
          <p:nvPr/>
        </p:nvCxnSpPr>
        <p:spPr>
          <a:xfrm>
            <a:off x="247368" y="3288929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601D2B65-31BF-492C-844B-96CD83B85EC1}"/>
              </a:ext>
            </a:extLst>
          </p:cNvPr>
          <p:cNvCxnSpPr>
            <a:cxnSpLocks/>
          </p:cNvCxnSpPr>
          <p:nvPr/>
        </p:nvCxnSpPr>
        <p:spPr>
          <a:xfrm>
            <a:off x="247368" y="3404338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C262689B-796D-4F46-8F8C-02080EC7801E}"/>
              </a:ext>
            </a:extLst>
          </p:cNvPr>
          <p:cNvCxnSpPr>
            <a:cxnSpLocks/>
          </p:cNvCxnSpPr>
          <p:nvPr/>
        </p:nvCxnSpPr>
        <p:spPr>
          <a:xfrm>
            <a:off x="247368" y="3528625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F3F69869-6978-41DB-9D49-BE32ED9D3023}"/>
              </a:ext>
            </a:extLst>
          </p:cNvPr>
          <p:cNvCxnSpPr>
            <a:cxnSpLocks/>
          </p:cNvCxnSpPr>
          <p:nvPr/>
        </p:nvCxnSpPr>
        <p:spPr>
          <a:xfrm>
            <a:off x="247368" y="3652913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ECACA27A-61E1-4C59-8CD0-6763F1282375}"/>
              </a:ext>
            </a:extLst>
          </p:cNvPr>
          <p:cNvCxnSpPr>
            <a:cxnSpLocks/>
          </p:cNvCxnSpPr>
          <p:nvPr/>
        </p:nvCxnSpPr>
        <p:spPr>
          <a:xfrm>
            <a:off x="247368" y="3777200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E893083B-758B-47A4-9386-4FB4961048D1}"/>
              </a:ext>
            </a:extLst>
          </p:cNvPr>
          <p:cNvCxnSpPr>
            <a:cxnSpLocks/>
          </p:cNvCxnSpPr>
          <p:nvPr/>
        </p:nvCxnSpPr>
        <p:spPr>
          <a:xfrm>
            <a:off x="247368" y="3892610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2C5A1165-7641-4A28-8715-4E40BF90DC36}"/>
              </a:ext>
            </a:extLst>
          </p:cNvPr>
          <p:cNvCxnSpPr>
            <a:cxnSpLocks/>
          </p:cNvCxnSpPr>
          <p:nvPr/>
        </p:nvCxnSpPr>
        <p:spPr>
          <a:xfrm>
            <a:off x="247368" y="4016897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29B6DC79-3F91-4513-8578-A71ECC7A48AA}"/>
              </a:ext>
            </a:extLst>
          </p:cNvPr>
          <p:cNvCxnSpPr>
            <a:cxnSpLocks/>
          </p:cNvCxnSpPr>
          <p:nvPr/>
        </p:nvCxnSpPr>
        <p:spPr>
          <a:xfrm>
            <a:off x="247368" y="4142664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FC45B102-28A9-452E-B9B1-C43400B80B87}"/>
              </a:ext>
            </a:extLst>
          </p:cNvPr>
          <p:cNvCxnSpPr>
            <a:cxnSpLocks/>
          </p:cNvCxnSpPr>
          <p:nvPr/>
        </p:nvCxnSpPr>
        <p:spPr>
          <a:xfrm>
            <a:off x="247368" y="4264729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B91DFBC1-1C7C-4452-B98D-0F1255FDC1E4}"/>
              </a:ext>
            </a:extLst>
          </p:cNvPr>
          <p:cNvCxnSpPr>
            <a:cxnSpLocks/>
          </p:cNvCxnSpPr>
          <p:nvPr/>
        </p:nvCxnSpPr>
        <p:spPr>
          <a:xfrm>
            <a:off x="247368" y="4390496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D61ECCE2-5D5D-4A22-812B-D65A0B3A38A8}"/>
              </a:ext>
            </a:extLst>
          </p:cNvPr>
          <p:cNvCxnSpPr>
            <a:cxnSpLocks/>
          </p:cNvCxnSpPr>
          <p:nvPr/>
        </p:nvCxnSpPr>
        <p:spPr>
          <a:xfrm>
            <a:off x="247368" y="4514783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F3F5E7F-0220-456A-96E3-55D9015361F1}"/>
              </a:ext>
            </a:extLst>
          </p:cNvPr>
          <p:cNvCxnSpPr>
            <a:cxnSpLocks/>
          </p:cNvCxnSpPr>
          <p:nvPr/>
        </p:nvCxnSpPr>
        <p:spPr>
          <a:xfrm>
            <a:off x="247368" y="4630193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C417DDC-7012-414F-BB78-6208FA962CA4}"/>
              </a:ext>
            </a:extLst>
          </p:cNvPr>
          <p:cNvCxnSpPr>
            <a:cxnSpLocks/>
          </p:cNvCxnSpPr>
          <p:nvPr/>
        </p:nvCxnSpPr>
        <p:spPr>
          <a:xfrm>
            <a:off x="247368" y="4747082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6EB2BAE9-E915-42F2-876E-777BB18D0A3F}"/>
              </a:ext>
            </a:extLst>
          </p:cNvPr>
          <p:cNvCxnSpPr>
            <a:cxnSpLocks/>
          </p:cNvCxnSpPr>
          <p:nvPr/>
        </p:nvCxnSpPr>
        <p:spPr>
          <a:xfrm>
            <a:off x="247368" y="4871369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9B375544-4FF8-4265-8BC6-AB9C132E2B23}"/>
              </a:ext>
            </a:extLst>
          </p:cNvPr>
          <p:cNvCxnSpPr>
            <a:cxnSpLocks/>
          </p:cNvCxnSpPr>
          <p:nvPr/>
        </p:nvCxnSpPr>
        <p:spPr>
          <a:xfrm>
            <a:off x="247368" y="4988258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D4C949A7-8C6B-4237-B261-C1EA5C29A6E1}"/>
              </a:ext>
            </a:extLst>
          </p:cNvPr>
          <p:cNvCxnSpPr>
            <a:cxnSpLocks/>
          </p:cNvCxnSpPr>
          <p:nvPr/>
        </p:nvCxnSpPr>
        <p:spPr>
          <a:xfrm>
            <a:off x="247368" y="5112546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CA1E24A8-3B22-4CD7-BC93-53E8F5122BFC}"/>
              </a:ext>
            </a:extLst>
          </p:cNvPr>
          <p:cNvCxnSpPr>
            <a:cxnSpLocks/>
          </p:cNvCxnSpPr>
          <p:nvPr/>
        </p:nvCxnSpPr>
        <p:spPr>
          <a:xfrm>
            <a:off x="247368" y="5227956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E1C4C4E2-D187-4FE2-AD7D-1CD99D8214BA}"/>
              </a:ext>
            </a:extLst>
          </p:cNvPr>
          <p:cNvCxnSpPr>
            <a:cxnSpLocks/>
          </p:cNvCxnSpPr>
          <p:nvPr/>
        </p:nvCxnSpPr>
        <p:spPr>
          <a:xfrm>
            <a:off x="247368" y="5352244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84A79300-BEA4-42AF-860B-D2AC5846AD35}"/>
              </a:ext>
            </a:extLst>
          </p:cNvPr>
          <p:cNvCxnSpPr>
            <a:cxnSpLocks/>
          </p:cNvCxnSpPr>
          <p:nvPr/>
        </p:nvCxnSpPr>
        <p:spPr>
          <a:xfrm>
            <a:off x="247368" y="5478011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0B771AC7-0EF4-44EC-AF6B-1FD52B1DA41A}"/>
              </a:ext>
            </a:extLst>
          </p:cNvPr>
          <p:cNvCxnSpPr>
            <a:cxnSpLocks/>
          </p:cNvCxnSpPr>
          <p:nvPr/>
        </p:nvCxnSpPr>
        <p:spPr>
          <a:xfrm>
            <a:off x="247368" y="5603778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6086C1E2-8752-4C00-9389-992B3E593D84}"/>
              </a:ext>
            </a:extLst>
          </p:cNvPr>
          <p:cNvCxnSpPr>
            <a:cxnSpLocks/>
          </p:cNvCxnSpPr>
          <p:nvPr/>
        </p:nvCxnSpPr>
        <p:spPr>
          <a:xfrm>
            <a:off x="247368" y="5720667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E3355079-8BCB-4AAC-A1E4-0836DE3A1FCF}"/>
              </a:ext>
            </a:extLst>
          </p:cNvPr>
          <p:cNvCxnSpPr>
            <a:cxnSpLocks/>
          </p:cNvCxnSpPr>
          <p:nvPr/>
        </p:nvCxnSpPr>
        <p:spPr>
          <a:xfrm>
            <a:off x="247368" y="5844955"/>
            <a:ext cx="8116774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4A80175D-4879-4386-BD24-7178BC97D316}"/>
              </a:ext>
            </a:extLst>
          </p:cNvPr>
          <p:cNvSpPr txBox="1"/>
          <p:nvPr/>
        </p:nvSpPr>
        <p:spPr>
          <a:xfrm>
            <a:off x="318621" y="1670247"/>
            <a:ext cx="240001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Dependencia 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Pasaportes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Secretaría de Infraestructura Física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DAGRAN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Suministros y Servicios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Inclusión Social y Familia 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Dirección de Personal 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Servicios Públicos 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Agricultura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Back Office – Atención a la Ciudadanía 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Secretaría de Minas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Productividad y Competitividad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Oficina de Comunicaciones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Oficina Privada 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TIC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Secretaría de la Juventud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Turismo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Seguridad Vial 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Talento Humano 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Medio Ambiente y Sostenibilidad 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Participación Ciudadana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Departamento Administrativo de Planeación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Control Interno Disciplinario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Secretaría de Salud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Secretaría General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Gerencia de Catastro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Secretaría de Educación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Subsecretaría de Tesorería 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Secretaría de Hacienda 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Seguridad y Justicia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Secretaría de las Mujeres 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Asuntos Institucionales Paz y No Violencia</a:t>
            </a:r>
          </a:p>
          <a:p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Subsecretaría de Ingresos</a:t>
            </a:r>
          </a:p>
          <a:p>
            <a:r>
              <a:rPr lang="es-MX" sz="800" b="1" dirty="0">
                <a:latin typeface="Prompt" panose="00000500000000000000" pitchFamily="2" charset="-34"/>
                <a:cs typeface="Prompt" panose="00000500000000000000" pitchFamily="2" charset="-34"/>
              </a:rPr>
              <a:t>Total</a:t>
            </a:r>
          </a:p>
          <a:p>
            <a:endParaRPr lang="es-CO" sz="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5" name="Redondear rectángulo de esquina diagonal 11">
            <a:extLst>
              <a:ext uri="{FF2B5EF4-FFF2-40B4-BE49-F238E27FC236}">
                <a16:creationId xmlns:a16="http://schemas.microsoft.com/office/drawing/2014/main" id="{1DE3FD60-9F84-449C-B4B7-935E670827FE}"/>
              </a:ext>
            </a:extLst>
          </p:cNvPr>
          <p:cNvSpPr/>
          <p:nvPr/>
        </p:nvSpPr>
        <p:spPr>
          <a:xfrm>
            <a:off x="311142" y="189710"/>
            <a:ext cx="8004183" cy="1144250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C89B72B-1F84-7944-9D82-75FF9FAF4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80" y="-77591"/>
            <a:ext cx="1156970" cy="1692787"/>
          </a:xfrm>
        </p:spPr>
        <p:txBody>
          <a:bodyPr>
            <a:noAutofit/>
          </a:bodyPr>
          <a:lstStyle/>
          <a:p>
            <a:pPr algn="l"/>
            <a:r>
              <a:rPr lang="es-MX" sz="96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1.</a:t>
            </a:r>
            <a:endParaRPr lang="es-CO" sz="96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A1C49A6-6421-AB46-B449-70089AF9A1DB}"/>
              </a:ext>
            </a:extLst>
          </p:cNvPr>
          <p:cNvSpPr/>
          <p:nvPr/>
        </p:nvSpPr>
        <p:spPr>
          <a:xfrm>
            <a:off x="1333551" y="311069"/>
            <a:ext cx="5086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Prompt" pitchFamily="2" charset="-34"/>
                <a:cs typeface="Prompt" pitchFamily="2" charset="-34"/>
              </a:rPr>
              <a:t>Informe de Atención PQRSDF por dependencia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A7000B-3D6C-4733-92DD-EA5B97246569}"/>
              </a:ext>
            </a:extLst>
          </p:cNvPr>
          <p:cNvSpPr txBox="1"/>
          <p:nvPr/>
        </p:nvSpPr>
        <p:spPr>
          <a:xfrm>
            <a:off x="4169774" y="1545459"/>
            <a:ext cx="8499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Pendientes </a:t>
            </a:r>
          </a:p>
          <a:p>
            <a:pPr algn="ctr"/>
            <a:r>
              <a:rPr lang="es-MX" sz="8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Vencidas</a:t>
            </a: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18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29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24</a:t>
            </a: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7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5</a:t>
            </a:r>
          </a:p>
          <a:p>
            <a:pPr algn="ctr"/>
            <a:r>
              <a:rPr lang="es-MX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981F317-DF15-4FD7-8F7F-1FF1F40B5279}"/>
              </a:ext>
            </a:extLst>
          </p:cNvPr>
          <p:cNvSpPr txBox="1"/>
          <p:nvPr/>
        </p:nvSpPr>
        <p:spPr>
          <a:xfrm>
            <a:off x="5231216" y="1545459"/>
            <a:ext cx="84670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Gestionadas </a:t>
            </a:r>
          </a:p>
          <a:p>
            <a:pPr algn="ctr"/>
            <a:r>
              <a:rPr lang="es-MX" sz="8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Vencidas</a:t>
            </a: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3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3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62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3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32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30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3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7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13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3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14</a:t>
            </a:r>
          </a:p>
          <a:p>
            <a:pPr algn="ctr"/>
            <a:r>
              <a:rPr lang="es-MX" sz="800" dirty="0">
                <a:latin typeface="Prompt" panose="00000500000000000000" pitchFamily="2" charset="-34"/>
                <a:cs typeface="Prompt" panose="00000500000000000000" pitchFamily="2" charset="-34"/>
              </a:rPr>
              <a:t>21</a:t>
            </a:r>
          </a:p>
          <a:p>
            <a:pPr algn="ctr"/>
            <a:r>
              <a:rPr lang="es-MX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199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014FB12-F614-4FB6-B0BF-20D0D180599D}"/>
              </a:ext>
            </a:extLst>
          </p:cNvPr>
          <p:cNvSpPr txBox="1"/>
          <p:nvPr/>
        </p:nvSpPr>
        <p:spPr>
          <a:xfrm>
            <a:off x="7377341" y="1672075"/>
            <a:ext cx="930063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%Oportunidad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100%</a:t>
            </a:r>
          </a:p>
          <a:p>
            <a:pPr algn="ctr"/>
            <a:r>
              <a:rPr lang="es-MX" sz="800" b="1" dirty="0">
                <a:solidFill>
                  <a:srgbClr val="92D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99%</a:t>
            </a:r>
          </a:p>
          <a:p>
            <a:pPr algn="ctr"/>
            <a:r>
              <a:rPr lang="es-MX" sz="800" b="1" dirty="0">
                <a:solidFill>
                  <a:srgbClr val="92D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97%</a:t>
            </a:r>
          </a:p>
          <a:p>
            <a:pPr algn="ctr"/>
            <a:r>
              <a:rPr lang="es-MX" sz="800" b="1" dirty="0">
                <a:solidFill>
                  <a:srgbClr val="92D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97%</a:t>
            </a:r>
          </a:p>
          <a:p>
            <a:pPr algn="ctr"/>
            <a:r>
              <a:rPr lang="es-MX" sz="800" b="1" dirty="0">
                <a:solidFill>
                  <a:srgbClr val="92D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97%</a:t>
            </a:r>
          </a:p>
          <a:p>
            <a:pPr algn="ctr"/>
            <a:r>
              <a:rPr lang="es-MX" sz="800" b="1" dirty="0">
                <a:solidFill>
                  <a:srgbClr val="92D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97%</a:t>
            </a:r>
          </a:p>
          <a:p>
            <a:pPr algn="ctr"/>
            <a:r>
              <a:rPr lang="es-MX" sz="800" b="1" dirty="0">
                <a:solidFill>
                  <a:srgbClr val="92D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96%</a:t>
            </a:r>
          </a:p>
          <a:p>
            <a:pPr algn="ctr"/>
            <a:r>
              <a:rPr lang="es-MX" sz="800" b="1" dirty="0">
                <a:solidFill>
                  <a:srgbClr val="92D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95%</a:t>
            </a:r>
          </a:p>
          <a:p>
            <a:pPr algn="ctr"/>
            <a:r>
              <a:rPr lang="es-MX" sz="800" b="1" dirty="0">
                <a:solidFill>
                  <a:srgbClr val="92D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95%</a:t>
            </a:r>
          </a:p>
          <a:p>
            <a:pPr algn="ctr"/>
            <a:r>
              <a:rPr lang="es-MX" sz="800" b="1" dirty="0">
                <a:solidFill>
                  <a:schemeClr val="accent4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93%</a:t>
            </a:r>
          </a:p>
          <a:p>
            <a:pPr algn="ctr"/>
            <a:r>
              <a:rPr lang="es-MX" sz="800" b="1" dirty="0">
                <a:solidFill>
                  <a:schemeClr val="accent4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93%</a:t>
            </a:r>
          </a:p>
          <a:p>
            <a:pPr algn="ctr"/>
            <a:r>
              <a:rPr lang="es-MX" sz="800" b="1" dirty="0">
                <a:solidFill>
                  <a:schemeClr val="accent4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93%</a:t>
            </a:r>
          </a:p>
          <a:p>
            <a:pPr algn="ctr"/>
            <a:r>
              <a:rPr lang="es-MX" sz="800" b="1" dirty="0">
                <a:solidFill>
                  <a:schemeClr val="accent4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92%</a:t>
            </a:r>
          </a:p>
          <a:p>
            <a:pPr algn="ctr"/>
            <a:r>
              <a:rPr lang="es-MX" sz="800" b="1" dirty="0">
                <a:solidFill>
                  <a:schemeClr val="accent4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90%</a:t>
            </a:r>
          </a:p>
          <a:p>
            <a:pPr algn="ctr"/>
            <a:r>
              <a:rPr lang="es-MX" sz="800" b="1" dirty="0">
                <a:solidFill>
                  <a:srgbClr val="FF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88%</a:t>
            </a:r>
          </a:p>
          <a:p>
            <a:pPr algn="ctr"/>
            <a:r>
              <a:rPr lang="es-MX" sz="800" b="1" dirty="0">
                <a:solidFill>
                  <a:srgbClr val="FF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79%</a:t>
            </a:r>
          </a:p>
          <a:p>
            <a:pPr algn="ctr"/>
            <a:r>
              <a:rPr lang="es-MX" sz="800" b="1" dirty="0">
                <a:solidFill>
                  <a:srgbClr val="FF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77%</a:t>
            </a:r>
          </a:p>
          <a:p>
            <a:pPr algn="ctr"/>
            <a:r>
              <a:rPr lang="es-MX" sz="800" b="1" dirty="0">
                <a:solidFill>
                  <a:srgbClr val="287C54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95%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CDAD7127-42B4-4621-90AE-B6A288B307B4}"/>
              </a:ext>
            </a:extLst>
          </p:cNvPr>
          <p:cNvSpPr/>
          <p:nvPr/>
        </p:nvSpPr>
        <p:spPr>
          <a:xfrm>
            <a:off x="8724182" y="2593369"/>
            <a:ext cx="1880457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900" b="1" dirty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¡Excelente logro! </a:t>
            </a:r>
            <a:r>
              <a:rPr lang="es-MX" sz="900" dirty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Entre octubre y diciembre, se gestionaron </a:t>
            </a:r>
            <a:r>
              <a:rPr lang="es-MX" sz="900" b="1" dirty="0">
                <a:solidFill>
                  <a:srgbClr val="00B050"/>
                </a:solidFill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6.013</a:t>
            </a:r>
            <a:r>
              <a:rPr lang="es-MX" sz="900" dirty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 Peticiones, Quejas, Reclamos, Sugerencias, Denuncias y Felicitaciones (PQRSDF) con un porcentaje de respuesta oportuna del </a:t>
            </a:r>
            <a:r>
              <a:rPr lang="es-MX" sz="900" b="1" dirty="0">
                <a:solidFill>
                  <a:srgbClr val="00B050"/>
                </a:solidFill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95%.</a:t>
            </a:r>
            <a:r>
              <a:rPr lang="es-MX" sz="900" dirty="0">
                <a:solidFill>
                  <a:srgbClr val="00B050"/>
                </a:solidFill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 </a:t>
            </a:r>
            <a:r>
              <a:rPr lang="es-MX" sz="900" dirty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Esto demuestra un compromiso sólido con la eficiencia y la transparencia en la atención a los ciudadanos.</a:t>
            </a:r>
            <a:endParaRPr lang="es-CO" sz="900" dirty="0">
              <a:effectLst/>
              <a:latin typeface="Prompt" panose="00000500000000000000" pitchFamily="2" charset="-34"/>
              <a:ea typeface="Calibri" panose="020F0502020204030204" pitchFamily="34" charset="0"/>
              <a:cs typeface="Prompt" panose="00000500000000000000" pitchFamily="2" charset="-34"/>
            </a:endParaRPr>
          </a:p>
        </p:txBody>
      </p:sp>
      <p:pic>
        <p:nvPicPr>
          <p:cNvPr id="60" name="Imagen 59" descr="C:\Users\APULGARINC\Downloads\WhatsApp Image 2025-01-28 at 2.31.39 PM.jpeg">
            <a:extLst>
              <a:ext uri="{FF2B5EF4-FFF2-40B4-BE49-F238E27FC236}">
                <a16:creationId xmlns:a16="http://schemas.microsoft.com/office/drawing/2014/main" id="{072C8E77-BE5D-4C67-8D65-E7304F1C75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"/>
          <a:stretch>
            <a:fillRect/>
          </a:stretch>
        </p:blipFill>
        <p:spPr bwMode="auto">
          <a:xfrm>
            <a:off x="10665058" y="2534002"/>
            <a:ext cx="1365411" cy="1882832"/>
          </a:xfrm>
          <a:custGeom>
            <a:avLst/>
            <a:gdLst>
              <a:gd name="connsiteX0" fmla="*/ 0 w 2683686"/>
              <a:gd name="connsiteY0" fmla="*/ 0 h 3700664"/>
              <a:gd name="connsiteX1" fmla="*/ 2357852 w 2683686"/>
              <a:gd name="connsiteY1" fmla="*/ 0 h 3700664"/>
              <a:gd name="connsiteX2" fmla="*/ 2410501 w 2683686"/>
              <a:gd name="connsiteY2" fmla="*/ 16343 h 3700664"/>
              <a:gd name="connsiteX3" fmla="*/ 2683686 w 2683686"/>
              <a:gd name="connsiteY3" fmla="*/ 428483 h 3700664"/>
              <a:gd name="connsiteX4" fmla="*/ 2683686 w 2683686"/>
              <a:gd name="connsiteY4" fmla="*/ 3253374 h 3700664"/>
              <a:gd name="connsiteX5" fmla="*/ 2236396 w 2683686"/>
              <a:gd name="connsiteY5" fmla="*/ 3700664 h 3700664"/>
              <a:gd name="connsiteX6" fmla="*/ 0 w 2683686"/>
              <a:gd name="connsiteY6" fmla="*/ 3700664 h 370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3686" h="3700664">
                <a:moveTo>
                  <a:pt x="0" y="0"/>
                </a:moveTo>
                <a:lnTo>
                  <a:pt x="2357852" y="0"/>
                </a:lnTo>
                <a:lnTo>
                  <a:pt x="2410501" y="16343"/>
                </a:lnTo>
                <a:cubicBezTo>
                  <a:pt x="2571040" y="84246"/>
                  <a:pt x="2683686" y="243210"/>
                  <a:pt x="2683686" y="428483"/>
                </a:cubicBezTo>
                <a:lnTo>
                  <a:pt x="2683686" y="3253374"/>
                </a:lnTo>
                <a:cubicBezTo>
                  <a:pt x="2683686" y="3500405"/>
                  <a:pt x="2483427" y="3700664"/>
                  <a:pt x="2236396" y="3700664"/>
                </a:cubicBezTo>
                <a:lnTo>
                  <a:pt x="0" y="3700664"/>
                </a:ln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58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A75CFB3B-78F4-4125-8C04-B730680FE0C0}"/>
              </a:ext>
            </a:extLst>
          </p:cNvPr>
          <p:cNvSpPr/>
          <p:nvPr/>
        </p:nvSpPr>
        <p:spPr>
          <a:xfrm>
            <a:off x="5764067" y="1528631"/>
            <a:ext cx="6235338" cy="4968553"/>
          </a:xfrm>
          <a:prstGeom prst="roundRect">
            <a:avLst>
              <a:gd name="adj" fmla="val 289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A7000B-3D6C-4733-92DD-EA5B97246569}"/>
              </a:ext>
            </a:extLst>
          </p:cNvPr>
          <p:cNvSpPr txBox="1"/>
          <p:nvPr/>
        </p:nvSpPr>
        <p:spPr>
          <a:xfrm>
            <a:off x="9227479" y="1521035"/>
            <a:ext cx="979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Se niega </a:t>
            </a:r>
          </a:p>
          <a:p>
            <a:pPr algn="ctr"/>
            <a:r>
              <a:rPr lang="es-MX" sz="10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información </a:t>
            </a:r>
          </a:p>
          <a:p>
            <a:pPr algn="ctr"/>
            <a:endParaRPr lang="es-MX" sz="10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endParaRPr lang="es-MX" sz="10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DCF2FB9-297C-496F-9372-3507A24EB31C}"/>
              </a:ext>
            </a:extLst>
          </p:cNvPr>
          <p:cNvCxnSpPr>
            <a:cxnSpLocks/>
          </p:cNvCxnSpPr>
          <p:nvPr/>
        </p:nvCxnSpPr>
        <p:spPr>
          <a:xfrm>
            <a:off x="5884768" y="1864262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0B95656-4AA7-4294-874C-5FC17AFD81D9}"/>
              </a:ext>
            </a:extLst>
          </p:cNvPr>
          <p:cNvCxnSpPr>
            <a:cxnSpLocks/>
          </p:cNvCxnSpPr>
          <p:nvPr/>
        </p:nvCxnSpPr>
        <p:spPr>
          <a:xfrm>
            <a:off x="5884768" y="2014269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1043D00-9739-4197-9BFD-1C2AB23433DE}"/>
              </a:ext>
            </a:extLst>
          </p:cNvPr>
          <p:cNvCxnSpPr>
            <a:cxnSpLocks/>
          </p:cNvCxnSpPr>
          <p:nvPr/>
        </p:nvCxnSpPr>
        <p:spPr>
          <a:xfrm>
            <a:off x="5884768" y="2166430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75A504E5-5A7F-4569-816E-16A5F12397BA}"/>
              </a:ext>
            </a:extLst>
          </p:cNvPr>
          <p:cNvCxnSpPr>
            <a:cxnSpLocks/>
          </p:cNvCxnSpPr>
          <p:nvPr/>
        </p:nvCxnSpPr>
        <p:spPr>
          <a:xfrm>
            <a:off x="5884768" y="2310673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1E0299C-E61E-4388-BF45-7534A6B5B04F}"/>
              </a:ext>
            </a:extLst>
          </p:cNvPr>
          <p:cNvCxnSpPr>
            <a:cxnSpLocks/>
          </p:cNvCxnSpPr>
          <p:nvPr/>
        </p:nvCxnSpPr>
        <p:spPr>
          <a:xfrm flipV="1">
            <a:off x="5884768" y="2468137"/>
            <a:ext cx="5993947" cy="1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6B4F616E-6631-4053-B342-85D7B026C2EA}"/>
              </a:ext>
            </a:extLst>
          </p:cNvPr>
          <p:cNvCxnSpPr>
            <a:cxnSpLocks/>
          </p:cNvCxnSpPr>
          <p:nvPr/>
        </p:nvCxnSpPr>
        <p:spPr>
          <a:xfrm>
            <a:off x="5884768" y="2617072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FDDBF15-1DC9-4144-AE1F-AE6E1F107DAF}"/>
              </a:ext>
            </a:extLst>
          </p:cNvPr>
          <p:cNvCxnSpPr>
            <a:cxnSpLocks/>
          </p:cNvCxnSpPr>
          <p:nvPr/>
        </p:nvCxnSpPr>
        <p:spPr>
          <a:xfrm>
            <a:off x="5884768" y="2774072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B4DA564-793D-4DE2-A32B-A45AD0D24EF5}"/>
              </a:ext>
            </a:extLst>
          </p:cNvPr>
          <p:cNvCxnSpPr>
            <a:cxnSpLocks/>
          </p:cNvCxnSpPr>
          <p:nvPr/>
        </p:nvCxnSpPr>
        <p:spPr>
          <a:xfrm>
            <a:off x="5884768" y="2928986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56289694-A40E-4EC9-8AD9-6E286D9D9203}"/>
              </a:ext>
            </a:extLst>
          </p:cNvPr>
          <p:cNvCxnSpPr>
            <a:cxnSpLocks/>
          </p:cNvCxnSpPr>
          <p:nvPr/>
        </p:nvCxnSpPr>
        <p:spPr>
          <a:xfrm>
            <a:off x="5884768" y="3073707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8314D0EA-0349-422A-B689-D8D5C56BC5DB}"/>
              </a:ext>
            </a:extLst>
          </p:cNvPr>
          <p:cNvCxnSpPr>
            <a:cxnSpLocks/>
          </p:cNvCxnSpPr>
          <p:nvPr/>
        </p:nvCxnSpPr>
        <p:spPr>
          <a:xfrm>
            <a:off x="5884768" y="3228212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26F8F5DE-D08A-445F-8C41-A9A8FB3E36AA}"/>
              </a:ext>
            </a:extLst>
          </p:cNvPr>
          <p:cNvCxnSpPr>
            <a:cxnSpLocks/>
          </p:cNvCxnSpPr>
          <p:nvPr/>
        </p:nvCxnSpPr>
        <p:spPr>
          <a:xfrm>
            <a:off x="5884768" y="3381395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4F3B23F8-9153-4A61-B0E7-C300EF98C38D}"/>
              </a:ext>
            </a:extLst>
          </p:cNvPr>
          <p:cNvCxnSpPr>
            <a:cxnSpLocks/>
          </p:cNvCxnSpPr>
          <p:nvPr/>
        </p:nvCxnSpPr>
        <p:spPr>
          <a:xfrm>
            <a:off x="5884768" y="3538048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30DC717-FA11-4B92-A165-E15B1C2C6FD2}"/>
              </a:ext>
            </a:extLst>
          </p:cNvPr>
          <p:cNvCxnSpPr>
            <a:cxnSpLocks/>
          </p:cNvCxnSpPr>
          <p:nvPr/>
        </p:nvCxnSpPr>
        <p:spPr>
          <a:xfrm>
            <a:off x="5884768" y="3686985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601D2B65-31BF-492C-844B-96CD83B85EC1}"/>
              </a:ext>
            </a:extLst>
          </p:cNvPr>
          <p:cNvCxnSpPr>
            <a:cxnSpLocks/>
          </p:cNvCxnSpPr>
          <p:nvPr/>
        </p:nvCxnSpPr>
        <p:spPr>
          <a:xfrm>
            <a:off x="5884768" y="3843985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F3F69869-6978-41DB-9D49-BE32ED9D3023}"/>
              </a:ext>
            </a:extLst>
          </p:cNvPr>
          <p:cNvCxnSpPr>
            <a:cxnSpLocks/>
          </p:cNvCxnSpPr>
          <p:nvPr/>
        </p:nvCxnSpPr>
        <p:spPr>
          <a:xfrm>
            <a:off x="5884768" y="4149578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ECACA27A-61E1-4C59-8CD0-6763F1282375}"/>
              </a:ext>
            </a:extLst>
          </p:cNvPr>
          <p:cNvCxnSpPr>
            <a:cxnSpLocks/>
          </p:cNvCxnSpPr>
          <p:nvPr/>
        </p:nvCxnSpPr>
        <p:spPr>
          <a:xfrm>
            <a:off x="5884768" y="4296777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E893083B-758B-47A4-9386-4FB4961048D1}"/>
              </a:ext>
            </a:extLst>
          </p:cNvPr>
          <p:cNvCxnSpPr>
            <a:cxnSpLocks/>
          </p:cNvCxnSpPr>
          <p:nvPr/>
        </p:nvCxnSpPr>
        <p:spPr>
          <a:xfrm>
            <a:off x="5884768" y="4446519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2C5A1165-7641-4A28-8715-4E40BF90DC36}"/>
              </a:ext>
            </a:extLst>
          </p:cNvPr>
          <p:cNvCxnSpPr>
            <a:cxnSpLocks/>
          </p:cNvCxnSpPr>
          <p:nvPr/>
        </p:nvCxnSpPr>
        <p:spPr>
          <a:xfrm>
            <a:off x="5884768" y="4601969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29B6DC79-3F91-4513-8578-A71ECC7A48AA}"/>
              </a:ext>
            </a:extLst>
          </p:cNvPr>
          <p:cNvCxnSpPr>
            <a:cxnSpLocks/>
          </p:cNvCxnSpPr>
          <p:nvPr/>
        </p:nvCxnSpPr>
        <p:spPr>
          <a:xfrm>
            <a:off x="5884768" y="4758363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FC45B102-28A9-452E-B9B1-C43400B80B87}"/>
              </a:ext>
            </a:extLst>
          </p:cNvPr>
          <p:cNvCxnSpPr>
            <a:cxnSpLocks/>
          </p:cNvCxnSpPr>
          <p:nvPr/>
        </p:nvCxnSpPr>
        <p:spPr>
          <a:xfrm>
            <a:off x="5884768" y="4905077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B91DFBC1-1C7C-4452-B98D-0F1255FDC1E4}"/>
              </a:ext>
            </a:extLst>
          </p:cNvPr>
          <p:cNvCxnSpPr>
            <a:cxnSpLocks/>
          </p:cNvCxnSpPr>
          <p:nvPr/>
        </p:nvCxnSpPr>
        <p:spPr>
          <a:xfrm>
            <a:off x="5884768" y="5061477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D61ECCE2-5D5D-4A22-812B-D65A0B3A38A8}"/>
              </a:ext>
            </a:extLst>
          </p:cNvPr>
          <p:cNvCxnSpPr>
            <a:cxnSpLocks/>
          </p:cNvCxnSpPr>
          <p:nvPr/>
        </p:nvCxnSpPr>
        <p:spPr>
          <a:xfrm flipV="1">
            <a:off x="5884768" y="5210057"/>
            <a:ext cx="5993947" cy="355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F3F5E7F-0220-456A-96E3-55D9015361F1}"/>
              </a:ext>
            </a:extLst>
          </p:cNvPr>
          <p:cNvCxnSpPr>
            <a:cxnSpLocks/>
          </p:cNvCxnSpPr>
          <p:nvPr/>
        </p:nvCxnSpPr>
        <p:spPr>
          <a:xfrm>
            <a:off x="5884768" y="5364923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C417DDC-7012-414F-BB78-6208FA962CA4}"/>
              </a:ext>
            </a:extLst>
          </p:cNvPr>
          <p:cNvCxnSpPr>
            <a:cxnSpLocks/>
          </p:cNvCxnSpPr>
          <p:nvPr/>
        </p:nvCxnSpPr>
        <p:spPr>
          <a:xfrm>
            <a:off x="5884768" y="5520906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4A80175D-4879-4386-BD24-7178BC97D316}"/>
              </a:ext>
            </a:extLst>
          </p:cNvPr>
          <p:cNvSpPr txBox="1"/>
          <p:nvPr/>
        </p:nvSpPr>
        <p:spPr>
          <a:xfrm>
            <a:off x="5956021" y="1684061"/>
            <a:ext cx="382829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Dependencia</a:t>
            </a:r>
            <a:r>
              <a:rPr lang="es-MX" sz="1000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Dirección de Pasaportes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Secretaría de Salud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Secretaría de Educación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Gerencia Catastro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Secretaría de Infraestructura Física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Seguridad y Justicia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Subsecretaría de Ingresos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Secretaría de Hacienda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Secretaría de Talento Humano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DAGRAN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Secretaría de Asuntos Institucionales Paz y No Violencia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Suministros y Servicios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Dirección de Personal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Inclusión Social y Familia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Gerencia de Seguridad Vial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Secretaría de Participación Ciudadana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Secretaría General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Subsecretaría de Tesorería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Secretaría de Medio Ambiente y Sostenibilidad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Departamento Administrativo de Planeación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Secretaría de Minas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Gerencia de Servicios Públicos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Oficina de Control Interno Disciplinario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Back Office – Atención a la Ciudadanía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Secretaría de las Mujeres de Antioquia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Gerencia de Auditoria Interna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Oficina de Comunicaciones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Secretaría de Agricultura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Secretaría de la Juventud</a:t>
            </a:r>
          </a:p>
          <a:p>
            <a:r>
              <a:rPr lang="es-MX" sz="1000" b="1" dirty="0">
                <a:solidFill>
                  <a:srgbClr val="09554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Total</a:t>
            </a:r>
          </a:p>
          <a:p>
            <a:endParaRPr lang="es-MX" sz="10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5" name="Redondear rectángulo de esquina diagonal 11">
            <a:extLst>
              <a:ext uri="{FF2B5EF4-FFF2-40B4-BE49-F238E27FC236}">
                <a16:creationId xmlns:a16="http://schemas.microsoft.com/office/drawing/2014/main" id="{1DE3FD60-9F84-449C-B4B7-935E670827FE}"/>
              </a:ext>
            </a:extLst>
          </p:cNvPr>
          <p:cNvSpPr/>
          <p:nvPr/>
        </p:nvSpPr>
        <p:spPr>
          <a:xfrm>
            <a:off x="311142" y="189710"/>
            <a:ext cx="8004183" cy="1144250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C89B72B-1F84-7944-9D82-75FF9FAF4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80" y="-77591"/>
            <a:ext cx="1156970" cy="1692787"/>
          </a:xfrm>
        </p:spPr>
        <p:txBody>
          <a:bodyPr>
            <a:noAutofit/>
          </a:bodyPr>
          <a:lstStyle/>
          <a:p>
            <a:pPr algn="l"/>
            <a:r>
              <a:rPr lang="es-MX" sz="96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2.</a:t>
            </a:r>
            <a:endParaRPr lang="es-CO" sz="96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A1C49A6-6421-AB46-B449-70089AF9A1DB}"/>
              </a:ext>
            </a:extLst>
          </p:cNvPr>
          <p:cNvSpPr/>
          <p:nvPr/>
        </p:nvSpPr>
        <p:spPr>
          <a:xfrm>
            <a:off x="1587794" y="440038"/>
            <a:ext cx="6606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Prompt" pitchFamily="2" charset="-34"/>
                <a:cs typeface="Prompt" pitchFamily="2" charset="-34"/>
              </a:rPr>
              <a:t>Solicitudes de Información</a:t>
            </a:r>
            <a:endParaRPr lang="es-CO" sz="3600" b="1" dirty="0">
              <a:solidFill>
                <a:schemeClr val="bg1"/>
              </a:solidFill>
            </a:endParaRPr>
          </a:p>
        </p:txBody>
      </p: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A0968ED2-F30C-4967-8440-E0FAF018D8C0}"/>
              </a:ext>
            </a:extLst>
          </p:cNvPr>
          <p:cNvCxnSpPr>
            <a:cxnSpLocks/>
          </p:cNvCxnSpPr>
          <p:nvPr/>
        </p:nvCxnSpPr>
        <p:spPr>
          <a:xfrm>
            <a:off x="5891207" y="3996386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A57C63C5-0BCA-4B94-AEB8-72062B9BB79A}"/>
              </a:ext>
            </a:extLst>
          </p:cNvPr>
          <p:cNvCxnSpPr>
            <a:cxnSpLocks/>
          </p:cNvCxnSpPr>
          <p:nvPr/>
        </p:nvCxnSpPr>
        <p:spPr>
          <a:xfrm>
            <a:off x="5884767" y="5671171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D86A9013-5C1A-45FF-857A-1BCDCCB2D7BF}"/>
              </a:ext>
            </a:extLst>
          </p:cNvPr>
          <p:cNvCxnSpPr>
            <a:cxnSpLocks/>
          </p:cNvCxnSpPr>
          <p:nvPr/>
        </p:nvCxnSpPr>
        <p:spPr>
          <a:xfrm>
            <a:off x="5884766" y="5830060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7E1D41A0-304A-42AD-80CC-6D88C42122A1}"/>
              </a:ext>
            </a:extLst>
          </p:cNvPr>
          <p:cNvCxnSpPr>
            <a:cxnSpLocks/>
          </p:cNvCxnSpPr>
          <p:nvPr/>
        </p:nvCxnSpPr>
        <p:spPr>
          <a:xfrm>
            <a:off x="5884765" y="5978106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1A8B2945-083A-4368-9CD8-0DFBBEF84D94}"/>
              </a:ext>
            </a:extLst>
          </p:cNvPr>
          <p:cNvCxnSpPr>
            <a:cxnSpLocks/>
          </p:cNvCxnSpPr>
          <p:nvPr/>
        </p:nvCxnSpPr>
        <p:spPr>
          <a:xfrm>
            <a:off x="5884764" y="6134859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D831D73A-52E1-4CBC-AF98-9E990A01AE82}"/>
              </a:ext>
            </a:extLst>
          </p:cNvPr>
          <p:cNvCxnSpPr>
            <a:cxnSpLocks/>
          </p:cNvCxnSpPr>
          <p:nvPr/>
        </p:nvCxnSpPr>
        <p:spPr>
          <a:xfrm>
            <a:off x="5884763" y="6287261"/>
            <a:ext cx="5993947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AF0F47FF-72B5-4F7C-96B0-4D22A963BA4A}"/>
              </a:ext>
            </a:extLst>
          </p:cNvPr>
          <p:cNvSpPr txBox="1"/>
          <p:nvPr/>
        </p:nvSpPr>
        <p:spPr>
          <a:xfrm>
            <a:off x="10253427" y="1529747"/>
            <a:ext cx="93487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Se brinda</a:t>
            </a:r>
          </a:p>
          <a:p>
            <a:pPr algn="ctr"/>
            <a:r>
              <a:rPr lang="es-MX" sz="10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Información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121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76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35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34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31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31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17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16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16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9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9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8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7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7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6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6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6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6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5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4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4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3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3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2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2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pPr algn="ctr"/>
            <a:r>
              <a:rPr lang="es-MX" sz="10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468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55DD8878-68C5-4537-98B4-B751435FCDFB}"/>
              </a:ext>
            </a:extLst>
          </p:cNvPr>
          <p:cNvSpPr/>
          <p:nvPr/>
        </p:nvSpPr>
        <p:spPr>
          <a:xfrm>
            <a:off x="664073" y="2770433"/>
            <a:ext cx="4964824" cy="1892497"/>
          </a:xfrm>
          <a:prstGeom prst="roundRect">
            <a:avLst/>
          </a:prstGeom>
          <a:solidFill>
            <a:srgbClr val="2567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3" name="Imagen 52" descr="C:\Users\APULGARINC\Downloads\WhatsApp Image 2025-01-28 at 2.09.34 PM.jpeg">
            <a:extLst>
              <a:ext uri="{FF2B5EF4-FFF2-40B4-BE49-F238E27FC236}">
                <a16:creationId xmlns:a16="http://schemas.microsoft.com/office/drawing/2014/main" id="{6D15B9C4-B096-47B6-8A39-3CB6B9625B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0" y="2770434"/>
            <a:ext cx="2784293" cy="1892497"/>
          </a:xfrm>
          <a:custGeom>
            <a:avLst/>
            <a:gdLst>
              <a:gd name="connsiteX0" fmla="*/ 480825 w 4244334"/>
              <a:gd name="connsiteY0" fmla="*/ 0 h 2884894"/>
              <a:gd name="connsiteX1" fmla="*/ 4244334 w 4244334"/>
              <a:gd name="connsiteY1" fmla="*/ 0 h 2884894"/>
              <a:gd name="connsiteX2" fmla="*/ 4244334 w 4244334"/>
              <a:gd name="connsiteY2" fmla="*/ 2884894 h 2884894"/>
              <a:gd name="connsiteX3" fmla="*/ 480825 w 4244334"/>
              <a:gd name="connsiteY3" fmla="*/ 2884894 h 2884894"/>
              <a:gd name="connsiteX4" fmla="*/ 0 w 4244334"/>
              <a:gd name="connsiteY4" fmla="*/ 2404069 h 2884894"/>
              <a:gd name="connsiteX5" fmla="*/ 0 w 4244334"/>
              <a:gd name="connsiteY5" fmla="*/ 480825 h 2884894"/>
              <a:gd name="connsiteX6" fmla="*/ 480825 w 4244334"/>
              <a:gd name="connsiteY6" fmla="*/ 0 h 288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4334" h="2884894">
                <a:moveTo>
                  <a:pt x="480825" y="0"/>
                </a:moveTo>
                <a:lnTo>
                  <a:pt x="4244334" y="0"/>
                </a:lnTo>
                <a:lnTo>
                  <a:pt x="4244334" y="2884894"/>
                </a:lnTo>
                <a:lnTo>
                  <a:pt x="480825" y="2884894"/>
                </a:lnTo>
                <a:cubicBezTo>
                  <a:pt x="215273" y="2884894"/>
                  <a:pt x="0" y="2669621"/>
                  <a:pt x="0" y="2404069"/>
                </a:cubicBezTo>
                <a:lnTo>
                  <a:pt x="0" y="480825"/>
                </a:lnTo>
                <a:cubicBezTo>
                  <a:pt x="0" y="215273"/>
                  <a:pt x="215273" y="0"/>
                  <a:pt x="48082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4" name="Rectángulo 53">
            <a:extLst>
              <a:ext uri="{FF2B5EF4-FFF2-40B4-BE49-F238E27FC236}">
                <a16:creationId xmlns:a16="http://schemas.microsoft.com/office/drawing/2014/main" id="{99A6D41B-5442-4611-B707-703C1104D093}"/>
              </a:ext>
            </a:extLst>
          </p:cNvPr>
          <p:cNvSpPr/>
          <p:nvPr/>
        </p:nvSpPr>
        <p:spPr>
          <a:xfrm>
            <a:off x="3083771" y="3018911"/>
            <a:ext cx="23069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900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"Avanzamos en nuestra misión de fortalecer la confianza con la ciudadanía. Finalizamos el año 2024 con un logro del </a:t>
            </a:r>
            <a:r>
              <a:rPr lang="es-MX" sz="9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82%</a:t>
            </a:r>
            <a:r>
              <a:rPr lang="es-MX" sz="900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de eficiencia en la calidad de las respuestas en las PQRSDF, superando nuestra meta y cumpliendo con los más altos estándares de claridad, congruencia y eficacia."</a:t>
            </a:r>
            <a:endParaRPr lang="es-CO" sz="900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7035853-22FB-431F-AB2A-B9726746C7F3}"/>
              </a:ext>
            </a:extLst>
          </p:cNvPr>
          <p:cNvSpPr txBox="1"/>
          <p:nvPr/>
        </p:nvSpPr>
        <p:spPr>
          <a:xfrm>
            <a:off x="84893" y="6317673"/>
            <a:ext cx="2095695" cy="62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Informe de Gestión PQRSDF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2024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152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1199EFB3-849A-4EDA-A701-44179425F661}"/>
              </a:ext>
            </a:extLst>
          </p:cNvPr>
          <p:cNvSpPr/>
          <p:nvPr/>
        </p:nvSpPr>
        <p:spPr>
          <a:xfrm rot="5400000">
            <a:off x="1595048" y="2648757"/>
            <a:ext cx="1586435" cy="475609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dondear rectángulo de esquina diagonal 11">
            <a:extLst>
              <a:ext uri="{FF2B5EF4-FFF2-40B4-BE49-F238E27FC236}">
                <a16:creationId xmlns:a16="http://schemas.microsoft.com/office/drawing/2014/main" id="{36D4D2AD-725B-49F5-A196-13EA2D8B4C44}"/>
              </a:ext>
            </a:extLst>
          </p:cNvPr>
          <p:cNvSpPr/>
          <p:nvPr/>
        </p:nvSpPr>
        <p:spPr>
          <a:xfrm>
            <a:off x="7140102" y="5578500"/>
            <a:ext cx="2169268" cy="50899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8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CO" dirty="0"/>
          </a:p>
        </p:txBody>
      </p:sp>
      <p:sp>
        <p:nvSpPr>
          <p:cNvPr id="55" name="Redondear rectángulo de esquina diagonal 11">
            <a:extLst>
              <a:ext uri="{FF2B5EF4-FFF2-40B4-BE49-F238E27FC236}">
                <a16:creationId xmlns:a16="http://schemas.microsoft.com/office/drawing/2014/main" id="{1DE3FD60-9F84-449C-B4B7-935E670827FE}"/>
              </a:ext>
            </a:extLst>
          </p:cNvPr>
          <p:cNvSpPr/>
          <p:nvPr/>
        </p:nvSpPr>
        <p:spPr>
          <a:xfrm>
            <a:off x="311142" y="189710"/>
            <a:ext cx="8004183" cy="1144250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C89B72B-1F84-7944-9D82-75FF9FAF4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80" y="-77591"/>
            <a:ext cx="1156970" cy="1692787"/>
          </a:xfrm>
        </p:spPr>
        <p:txBody>
          <a:bodyPr>
            <a:noAutofit/>
          </a:bodyPr>
          <a:lstStyle/>
          <a:p>
            <a:pPr algn="l"/>
            <a:r>
              <a:rPr lang="es-MX" sz="96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3.</a:t>
            </a:r>
            <a:endParaRPr lang="es-CO" sz="96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A1C49A6-6421-AB46-B449-70089AF9A1DB}"/>
              </a:ext>
            </a:extLst>
          </p:cNvPr>
          <p:cNvSpPr/>
          <p:nvPr/>
        </p:nvSpPr>
        <p:spPr>
          <a:xfrm>
            <a:off x="1636150" y="506254"/>
            <a:ext cx="6311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Prompt" pitchFamily="2" charset="-34"/>
                <a:cs typeface="Prompt" pitchFamily="2" charset="-34"/>
              </a:rPr>
              <a:t>Remisiones a otras entidades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56CFCA9-AE6A-42DD-A60F-EF08BF9CD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 b="22986"/>
          <a:stretch>
            <a:fillRect/>
          </a:stretch>
        </p:blipFill>
        <p:spPr>
          <a:xfrm>
            <a:off x="0" y="1670707"/>
            <a:ext cx="4521733" cy="2137410"/>
          </a:xfrm>
          <a:custGeom>
            <a:avLst/>
            <a:gdLst>
              <a:gd name="connsiteX0" fmla="*/ 356240 w 4521733"/>
              <a:gd name="connsiteY0" fmla="*/ 0 h 2137410"/>
              <a:gd name="connsiteX1" fmla="*/ 4521733 w 4521733"/>
              <a:gd name="connsiteY1" fmla="*/ 0 h 2137410"/>
              <a:gd name="connsiteX2" fmla="*/ 4521733 w 4521733"/>
              <a:gd name="connsiteY2" fmla="*/ 1781168 h 2137410"/>
              <a:gd name="connsiteX3" fmla="*/ 4165491 w 4521733"/>
              <a:gd name="connsiteY3" fmla="*/ 2137410 h 2137410"/>
              <a:gd name="connsiteX4" fmla="*/ 0 w 4521733"/>
              <a:gd name="connsiteY4" fmla="*/ 2137410 h 2137410"/>
              <a:gd name="connsiteX5" fmla="*/ 0 w 4521733"/>
              <a:gd name="connsiteY5" fmla="*/ 356222 h 2137410"/>
              <a:gd name="connsiteX6" fmla="*/ 7236 w 4521733"/>
              <a:gd name="connsiteY6" fmla="*/ 284447 h 2137410"/>
              <a:gd name="connsiteX7" fmla="*/ 356240 w 4521733"/>
              <a:gd name="connsiteY7" fmla="*/ 0 h 21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1733" h="2137410">
                <a:moveTo>
                  <a:pt x="356240" y="0"/>
                </a:moveTo>
                <a:lnTo>
                  <a:pt x="4521733" y="0"/>
                </a:lnTo>
                <a:lnTo>
                  <a:pt x="4521733" y="1781168"/>
                </a:lnTo>
                <a:cubicBezTo>
                  <a:pt x="4521733" y="1977915"/>
                  <a:pt x="4362238" y="2137410"/>
                  <a:pt x="4165491" y="2137410"/>
                </a:cubicBezTo>
                <a:lnTo>
                  <a:pt x="0" y="2137410"/>
                </a:lnTo>
                <a:lnTo>
                  <a:pt x="0" y="356222"/>
                </a:lnTo>
                <a:lnTo>
                  <a:pt x="7236" y="284447"/>
                </a:lnTo>
                <a:cubicBezTo>
                  <a:pt x="40454" y="122114"/>
                  <a:pt x="184086" y="0"/>
                  <a:pt x="356240" y="0"/>
                </a:cubicBezTo>
                <a:close/>
              </a:path>
            </a:pathLst>
          </a:custGeom>
        </p:spPr>
      </p:pic>
      <p:sp>
        <p:nvSpPr>
          <p:cNvPr id="12" name="Redondear rectángulo de esquina diagonal 11">
            <a:extLst>
              <a:ext uri="{FF2B5EF4-FFF2-40B4-BE49-F238E27FC236}">
                <a16:creationId xmlns:a16="http://schemas.microsoft.com/office/drawing/2014/main" id="{6C7CB329-8498-8C45-9416-8433202D6D3B}"/>
              </a:ext>
            </a:extLst>
          </p:cNvPr>
          <p:cNvSpPr/>
          <p:nvPr/>
        </p:nvSpPr>
        <p:spPr>
          <a:xfrm>
            <a:off x="-216871" y="3588958"/>
            <a:ext cx="2987040" cy="50899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CO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A7ED8CF-5166-442E-B722-512247C5E9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097023"/>
              </p:ext>
            </p:extLst>
          </p:nvPr>
        </p:nvGraphicFramePr>
        <p:xfrm>
          <a:off x="5436855" y="2068386"/>
          <a:ext cx="5478496" cy="328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dondear rectángulo de esquina diagonal 11">
            <a:extLst>
              <a:ext uri="{FF2B5EF4-FFF2-40B4-BE49-F238E27FC236}">
                <a16:creationId xmlns:a16="http://schemas.microsoft.com/office/drawing/2014/main" id="{23785811-4E2F-40BB-8B50-BC355098F783}"/>
              </a:ext>
            </a:extLst>
          </p:cNvPr>
          <p:cNvSpPr/>
          <p:nvPr/>
        </p:nvSpPr>
        <p:spPr>
          <a:xfrm>
            <a:off x="7140102" y="5580913"/>
            <a:ext cx="1175223" cy="50899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415202D-839F-4A1C-BE63-61D24B17141B}"/>
              </a:ext>
            </a:extLst>
          </p:cNvPr>
          <p:cNvSpPr/>
          <p:nvPr/>
        </p:nvSpPr>
        <p:spPr>
          <a:xfrm>
            <a:off x="6821805" y="5604578"/>
            <a:ext cx="1787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3EF9A3"/>
                </a:solidFill>
                <a:latin typeface="Prompt" pitchFamily="2" charset="-34"/>
                <a:cs typeface="Prompt" pitchFamily="2" charset="-34"/>
              </a:rPr>
              <a:t>Total</a:t>
            </a:r>
            <a:endParaRPr lang="es-CO" sz="2400" b="1" dirty="0">
              <a:solidFill>
                <a:srgbClr val="3EF9A3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3B0F2D7-2D75-4E78-B37C-82E9E64B450F}"/>
              </a:ext>
            </a:extLst>
          </p:cNvPr>
          <p:cNvSpPr/>
          <p:nvPr/>
        </p:nvSpPr>
        <p:spPr>
          <a:xfrm>
            <a:off x="7907815" y="5624175"/>
            <a:ext cx="1787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Prompt" pitchFamily="2" charset="-34"/>
                <a:cs typeface="Prompt" pitchFamily="2" charset="-34"/>
              </a:rPr>
              <a:t>6</a:t>
            </a:r>
            <a:r>
              <a:rPr lang="es-CO" sz="2400" b="1" dirty="0">
                <a:latin typeface="Prompt" pitchFamily="2" charset="-34"/>
                <a:cs typeface="Prompt" pitchFamily="2" charset="-34"/>
              </a:rPr>
              <a:t>32</a:t>
            </a:r>
            <a:endParaRPr lang="es-CO" sz="24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FD2D427-3948-40A3-93B5-D2761C13587C}"/>
              </a:ext>
            </a:extLst>
          </p:cNvPr>
          <p:cNvSpPr txBox="1"/>
          <p:nvPr/>
        </p:nvSpPr>
        <p:spPr>
          <a:xfrm>
            <a:off x="84893" y="6317673"/>
            <a:ext cx="2095695" cy="62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Informe de Gestión PQRSDF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2024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251450" y="4435027"/>
            <a:ext cx="42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Prompt" panose="00000500000000000000" pitchFamily="2" charset="-34"/>
                <a:cs typeface="Prompt" panose="00000500000000000000" pitchFamily="2" charset="-34"/>
              </a:rPr>
              <a:t>Respecto a las Entidades con mayor frecuencia en las remisiones por competencia, se encuentran: Alcaldía de Medellín, Fiscalía General de la Nación, Agencia Nacional de Minería y Área Metropolitana del Valle de </a:t>
            </a:r>
            <a:r>
              <a:rPr lang="es-MX" sz="1400" dirty="0" err="1">
                <a:latin typeface="Prompt" panose="00000500000000000000" pitchFamily="2" charset="-34"/>
                <a:cs typeface="Prompt" panose="00000500000000000000" pitchFamily="2" charset="-34"/>
              </a:rPr>
              <a:t>Aburrá</a:t>
            </a:r>
            <a:r>
              <a:rPr lang="es-MX" sz="1400" dirty="0">
                <a:latin typeface="Prompt" panose="00000500000000000000" pitchFamily="2" charset="-34"/>
                <a:cs typeface="Prompt" panose="00000500000000000000" pitchFamily="2" charset="-34"/>
              </a:rPr>
              <a:t>.</a:t>
            </a:r>
            <a:endParaRPr lang="es-CO" sz="14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72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83CF4CC7-62EA-4C9D-870C-BE52EC68A62A}"/>
              </a:ext>
            </a:extLst>
          </p:cNvPr>
          <p:cNvSpPr/>
          <p:nvPr/>
        </p:nvSpPr>
        <p:spPr>
          <a:xfrm>
            <a:off x="88596" y="1532526"/>
            <a:ext cx="12029754" cy="2153388"/>
          </a:xfrm>
          <a:prstGeom prst="roundRect">
            <a:avLst>
              <a:gd name="adj" fmla="val 289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dirty="0"/>
          </a:p>
        </p:txBody>
      </p:sp>
      <p:sp>
        <p:nvSpPr>
          <p:cNvPr id="32" name="Redondear rectángulo de esquina diagonal 11">
            <a:extLst>
              <a:ext uri="{FF2B5EF4-FFF2-40B4-BE49-F238E27FC236}">
                <a16:creationId xmlns:a16="http://schemas.microsoft.com/office/drawing/2014/main" id="{9CE265BF-CF90-4E27-9094-43830C96E6C7}"/>
              </a:ext>
            </a:extLst>
          </p:cNvPr>
          <p:cNvSpPr/>
          <p:nvPr/>
        </p:nvSpPr>
        <p:spPr>
          <a:xfrm>
            <a:off x="311142" y="189710"/>
            <a:ext cx="8004183" cy="1144250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B3C2E3F0-7DDE-4F4E-A000-3ECB8121470A}"/>
              </a:ext>
            </a:extLst>
          </p:cNvPr>
          <p:cNvSpPr txBox="1">
            <a:spLocks/>
          </p:cNvSpPr>
          <p:nvPr/>
        </p:nvSpPr>
        <p:spPr>
          <a:xfrm>
            <a:off x="479180" y="-77591"/>
            <a:ext cx="1156970" cy="1692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96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4.</a:t>
            </a:r>
            <a:endParaRPr lang="es-CO" sz="96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A1C49A6-6421-AB46-B449-70089AF9A1DB}"/>
              </a:ext>
            </a:extLst>
          </p:cNvPr>
          <p:cNvSpPr/>
          <p:nvPr/>
        </p:nvSpPr>
        <p:spPr>
          <a:xfrm>
            <a:off x="1579704" y="327285"/>
            <a:ext cx="60402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600" b="1" dirty="0">
                <a:solidFill>
                  <a:schemeClr val="bg1"/>
                </a:solidFill>
                <a:latin typeface="Prompt" pitchFamily="2" charset="-34"/>
                <a:cs typeface="Prompt" pitchFamily="2" charset="-34"/>
              </a:rPr>
              <a:t>Canal de recepción de las PQRSDF en la Gobernación de Antioquia</a:t>
            </a:r>
            <a:endParaRPr lang="es-CO" sz="2600" b="1" dirty="0">
              <a:solidFill>
                <a:schemeClr val="bg1"/>
              </a:solidFill>
              <a:latin typeface="Prompt" pitchFamily="2" charset="-34"/>
              <a:cs typeface="Prompt" pitchFamily="2" charset="-34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2EF1A11-525B-43A8-94E3-07B5794AC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3807" y="1745980"/>
            <a:ext cx="2882369" cy="4117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6A99703-18FB-4778-93FB-3847EE8B3C5A}"/>
              </a:ext>
            </a:extLst>
          </p:cNvPr>
          <p:cNvSpPr txBox="1"/>
          <p:nvPr/>
        </p:nvSpPr>
        <p:spPr>
          <a:xfrm>
            <a:off x="5136159" y="1774680"/>
            <a:ext cx="255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3EF9A3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Canal Telefónico </a:t>
            </a:r>
            <a:endParaRPr lang="es-CO" b="1" dirty="0">
              <a:solidFill>
                <a:srgbClr val="3EF9A3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666E87E-776B-4EC3-8E3B-17A2D398564B}"/>
              </a:ext>
            </a:extLst>
          </p:cNvPr>
          <p:cNvSpPr txBox="1"/>
          <p:nvPr/>
        </p:nvSpPr>
        <p:spPr>
          <a:xfrm>
            <a:off x="4694623" y="2339228"/>
            <a:ext cx="3433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solidFill>
                  <a:srgbClr val="256754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Línea nacional </a:t>
            </a:r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018000 41 90 00 </a:t>
            </a:r>
          </a:p>
          <a:p>
            <a:r>
              <a:rPr lang="es-MX" sz="1000" b="1" dirty="0">
                <a:solidFill>
                  <a:srgbClr val="256754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Línea en Medellín </a:t>
            </a:r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(604) 409 90 00 </a:t>
            </a:r>
          </a:p>
          <a:p>
            <a:r>
              <a:rPr lang="es-MX" sz="1000" b="1" dirty="0">
                <a:solidFill>
                  <a:srgbClr val="256754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Línea móvil solo operador Tigo </a:t>
            </a:r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#774</a:t>
            </a:r>
          </a:p>
          <a:p>
            <a:r>
              <a:rPr lang="es-MX" sz="1000" b="1" dirty="0">
                <a:solidFill>
                  <a:srgbClr val="256754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Horario de atención</a:t>
            </a:r>
            <a:r>
              <a:rPr lang="es-MX" sz="1000" b="1" dirty="0">
                <a:latin typeface="Prompt" panose="00000500000000000000" pitchFamily="2" charset="-34"/>
                <a:cs typeface="Prompt" panose="00000500000000000000" pitchFamily="2" charset="-34"/>
              </a:rPr>
              <a:t>: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lunes a viernes 7:00 a.m. a 5:00 p.m.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y sábados 8:00 a.m. a 12:00 p.m. </a:t>
            </a:r>
            <a:endParaRPr lang="es-CO" sz="10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F0D8992-1F12-44B8-BC32-B1705DD5920E}"/>
              </a:ext>
            </a:extLst>
          </p:cNvPr>
          <p:cNvSpPr txBox="1"/>
          <p:nvPr/>
        </p:nvSpPr>
        <p:spPr>
          <a:xfrm>
            <a:off x="8001559" y="2337259"/>
            <a:ext cx="4954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solidFill>
                  <a:srgbClr val="09554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Página web: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www.antioquia.gov.co </a:t>
            </a:r>
          </a:p>
          <a:p>
            <a:r>
              <a:rPr lang="es-MX" sz="1000" b="1" dirty="0">
                <a:solidFill>
                  <a:srgbClr val="09554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Correo electrónico: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gestiondocumental@antioquia.gov.co </a:t>
            </a:r>
          </a:p>
          <a:p>
            <a:r>
              <a:rPr lang="es-MX" sz="1000" b="1" dirty="0">
                <a:solidFill>
                  <a:srgbClr val="256754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Video Chat en Lengua de Señas Colombiana: 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Chat virtual en www.antioquia.gov.co</a:t>
            </a:r>
            <a:endParaRPr lang="es-CO" sz="10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07047BE-0ED1-49AD-9DEE-8CADAAC6AA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55" y="1377755"/>
            <a:ext cx="1019326" cy="1319128"/>
          </a:xfrm>
          <a:prstGeom prst="rect">
            <a:avLst/>
          </a:prstGeom>
        </p:spPr>
      </p:pic>
      <p:sp>
        <p:nvSpPr>
          <p:cNvPr id="17" name="Redondear rectángulo de esquina diagonal 11">
            <a:extLst>
              <a:ext uri="{FF2B5EF4-FFF2-40B4-BE49-F238E27FC236}">
                <a16:creationId xmlns:a16="http://schemas.microsoft.com/office/drawing/2014/main" id="{A69E9131-272A-4868-ABDC-716EC669816D}"/>
              </a:ext>
            </a:extLst>
          </p:cNvPr>
          <p:cNvSpPr/>
          <p:nvPr/>
        </p:nvSpPr>
        <p:spPr>
          <a:xfrm>
            <a:off x="8001559" y="1738707"/>
            <a:ext cx="3656851" cy="409198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baseline="-250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CC47939-715B-451B-8129-11116472EBFB}"/>
              </a:ext>
            </a:extLst>
          </p:cNvPr>
          <p:cNvSpPr txBox="1"/>
          <p:nvPr/>
        </p:nvSpPr>
        <p:spPr>
          <a:xfrm>
            <a:off x="8759303" y="1776604"/>
            <a:ext cx="255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3EF9A3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Canal Virtual </a:t>
            </a:r>
            <a:endParaRPr lang="es-CO" b="1" dirty="0">
              <a:solidFill>
                <a:srgbClr val="3EF9A3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5205AE07-C3AA-4B52-B550-0AEB881BE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0304" y="1333960"/>
            <a:ext cx="2057400" cy="137160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8103DD38-4C3A-4CAE-A1F5-93A0E4A24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01581" y="1796146"/>
            <a:ext cx="371475" cy="200025"/>
          </a:xfrm>
          <a:prstGeom prst="rect">
            <a:avLst/>
          </a:prstGeom>
        </p:spPr>
      </p:pic>
      <p:sp>
        <p:nvSpPr>
          <p:cNvPr id="27" name="Redondear rectángulo de esquina diagonal 11">
            <a:extLst>
              <a:ext uri="{FF2B5EF4-FFF2-40B4-BE49-F238E27FC236}">
                <a16:creationId xmlns:a16="http://schemas.microsoft.com/office/drawing/2014/main" id="{8526C747-69D8-4BB0-A756-107C858CAAFB}"/>
              </a:ext>
            </a:extLst>
          </p:cNvPr>
          <p:cNvSpPr/>
          <p:nvPr/>
        </p:nvSpPr>
        <p:spPr>
          <a:xfrm>
            <a:off x="606420" y="1742883"/>
            <a:ext cx="3410595" cy="409198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40583A2-BEEF-4DC7-87BD-44441A9F948D}"/>
              </a:ext>
            </a:extLst>
          </p:cNvPr>
          <p:cNvSpPr txBox="1"/>
          <p:nvPr/>
        </p:nvSpPr>
        <p:spPr>
          <a:xfrm>
            <a:off x="1651450" y="1789665"/>
            <a:ext cx="205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3EF9A3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Canal Presencial </a:t>
            </a:r>
            <a:endParaRPr lang="es-CO" b="1" dirty="0">
              <a:solidFill>
                <a:srgbClr val="3EF9A3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9AC31B21-587C-4E8B-A7F4-52B4B66BC1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" y="1341288"/>
            <a:ext cx="1423511" cy="949007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E343A097-608B-45AF-8DEB-9DE107BDC2C9}"/>
              </a:ext>
            </a:extLst>
          </p:cNvPr>
          <p:cNvSpPr txBox="1"/>
          <p:nvPr/>
        </p:nvSpPr>
        <p:spPr>
          <a:xfrm>
            <a:off x="340309" y="2281362"/>
            <a:ext cx="3850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solidFill>
                  <a:srgbClr val="09554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Centro de Atención a la Ciudadanía</a:t>
            </a:r>
          </a:p>
          <a:p>
            <a:r>
              <a:rPr lang="es-MX" sz="1000" b="1" dirty="0">
                <a:solidFill>
                  <a:srgbClr val="09554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U</a:t>
            </a:r>
            <a:r>
              <a:rPr lang="es-CO" sz="1000" b="1" dirty="0" err="1">
                <a:solidFill>
                  <a:srgbClr val="09554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bicación</a:t>
            </a:r>
            <a:r>
              <a:rPr lang="es-CO" sz="1000" b="1" dirty="0">
                <a:solidFill>
                  <a:srgbClr val="09554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: </a:t>
            </a:r>
            <a:r>
              <a:rPr lang="es-CO" sz="1000" dirty="0">
                <a:latin typeface="Prompt" panose="00000500000000000000" pitchFamily="2" charset="-34"/>
                <a:cs typeface="Prompt" panose="00000500000000000000" pitchFamily="2" charset="-34"/>
              </a:rPr>
              <a:t>calle 42 b #52-106 Primer Piso.</a:t>
            </a:r>
          </a:p>
          <a:p>
            <a:r>
              <a:rPr lang="es-CO" sz="1000" b="1" dirty="0">
                <a:solidFill>
                  <a:srgbClr val="09554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Edificio Centro Administrativo Departamental: </a:t>
            </a:r>
            <a:r>
              <a:rPr lang="es-CO" sz="1000" dirty="0">
                <a:latin typeface="Prompt" panose="00000500000000000000" pitchFamily="2" charset="-34"/>
                <a:cs typeface="Prompt" panose="00000500000000000000" pitchFamily="2" charset="-34"/>
              </a:rPr>
              <a:t>lunes a jueves de 7:30 a.m. 12:00 pm y de 1:30 p.m. a 5:30 p.m.; </a:t>
            </a:r>
          </a:p>
          <a:p>
            <a:r>
              <a:rPr lang="es-CO" sz="1000" dirty="0">
                <a:latin typeface="Prompt" panose="00000500000000000000" pitchFamily="2" charset="-34"/>
                <a:cs typeface="Prompt" panose="00000500000000000000" pitchFamily="2" charset="-34"/>
              </a:rPr>
              <a:t>viernes de 7:30 a.m. a 12:00 a.m. y de 1:30 p.m. a 4:30 p.m.</a:t>
            </a:r>
          </a:p>
          <a:p>
            <a:r>
              <a:rPr lang="es-CO" sz="1000" b="1" dirty="0">
                <a:solidFill>
                  <a:srgbClr val="09554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Centro de Atención a la Ciudadanía:</a:t>
            </a:r>
          </a:p>
          <a:p>
            <a:r>
              <a:rPr lang="es-MX" sz="1000" b="1" dirty="0">
                <a:solidFill>
                  <a:srgbClr val="09554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U</a:t>
            </a:r>
            <a:r>
              <a:rPr lang="es-CO" sz="1000" b="1" dirty="0" err="1">
                <a:solidFill>
                  <a:srgbClr val="09554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bicación</a:t>
            </a:r>
            <a:r>
              <a:rPr lang="es-CO" sz="1000" b="1" dirty="0">
                <a:solidFill>
                  <a:srgbClr val="09554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: </a:t>
            </a:r>
            <a:r>
              <a:rPr lang="es-CO" sz="1000" dirty="0">
                <a:latin typeface="Prompt" panose="00000500000000000000" pitchFamily="2" charset="-34"/>
                <a:cs typeface="Prompt" panose="00000500000000000000" pitchFamily="2" charset="-34"/>
              </a:rPr>
              <a:t>calle 42 b #52-106/ sótano externo.</a:t>
            </a:r>
          </a:p>
          <a:p>
            <a:r>
              <a:rPr lang="es-MX" sz="1000" dirty="0">
                <a:latin typeface="Prompt" panose="00000500000000000000" pitchFamily="2" charset="-34"/>
                <a:cs typeface="Prompt" panose="00000500000000000000" pitchFamily="2" charset="-34"/>
              </a:rPr>
              <a:t>Lunes a viernes 7:30 am a 4:30 pm jornada continua.</a:t>
            </a:r>
            <a:endParaRPr lang="es-CO" sz="10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s-CO" sz="10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0AE3C0D6-C33F-4475-8DAC-91E5D2BAA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062826" flipH="1">
            <a:off x="4546593" y="1913630"/>
            <a:ext cx="234429" cy="126231"/>
          </a:xfrm>
          <a:prstGeom prst="rect">
            <a:avLst/>
          </a:prstGeom>
        </p:spPr>
      </p:pic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C917ACD7-E545-4989-ABE2-585F1E3387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731906"/>
              </p:ext>
            </p:extLst>
          </p:nvPr>
        </p:nvGraphicFramePr>
        <p:xfrm>
          <a:off x="1361872" y="3685914"/>
          <a:ext cx="922182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id="{BCAE9B74-CB0B-4052-A195-CA408A1EBB5A}"/>
              </a:ext>
            </a:extLst>
          </p:cNvPr>
          <p:cNvSpPr txBox="1"/>
          <p:nvPr/>
        </p:nvSpPr>
        <p:spPr>
          <a:xfrm>
            <a:off x="84893" y="6317673"/>
            <a:ext cx="2095695" cy="62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Informe de Gestión PQRSDF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2024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2311717" y="5443697"/>
            <a:ext cx="536258" cy="277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85%</a:t>
            </a:r>
            <a:endParaRPr lang="es-CO" sz="12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399981" y="5582206"/>
            <a:ext cx="469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15%</a:t>
            </a:r>
            <a:endParaRPr lang="es-CO" sz="12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599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ángulo: esquinas redondeadas 87">
            <a:extLst>
              <a:ext uri="{FF2B5EF4-FFF2-40B4-BE49-F238E27FC236}">
                <a16:creationId xmlns:a16="http://schemas.microsoft.com/office/drawing/2014/main" id="{949B13E1-DBD5-4B46-89D5-BCBEF3057E31}"/>
              </a:ext>
            </a:extLst>
          </p:cNvPr>
          <p:cNvSpPr/>
          <p:nvPr/>
        </p:nvSpPr>
        <p:spPr>
          <a:xfrm>
            <a:off x="81123" y="2837901"/>
            <a:ext cx="11854156" cy="2492990"/>
          </a:xfrm>
          <a:prstGeom prst="roundRect">
            <a:avLst>
              <a:gd name="adj" fmla="val 289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752353-A590-4A8B-92A7-709A71367EB3}"/>
              </a:ext>
            </a:extLst>
          </p:cNvPr>
          <p:cNvSpPr txBox="1"/>
          <p:nvPr/>
        </p:nvSpPr>
        <p:spPr>
          <a:xfrm>
            <a:off x="256721" y="2994036"/>
            <a:ext cx="337303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Dependencia 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Secretaría de Salud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Pasaportes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Gerencia Catastro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Secretaría de Educación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Seguridad Vial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Secretaría de Infraestructura Física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Seguridad y Justicia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Talento Humano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Subsecretaría de Ingresos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Asuntos Institucionales Paz y No Violencia</a:t>
            </a:r>
          </a:p>
          <a:p>
            <a:r>
              <a:rPr lang="es-MX" sz="12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Total</a:t>
            </a:r>
          </a:p>
          <a:p>
            <a:endParaRPr lang="es-CO" sz="12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FD9B4E-828C-47F1-92D4-F1BF4DF4DC12}"/>
              </a:ext>
            </a:extLst>
          </p:cNvPr>
          <p:cNvSpPr txBox="1"/>
          <p:nvPr/>
        </p:nvSpPr>
        <p:spPr>
          <a:xfrm>
            <a:off x="3555815" y="2990288"/>
            <a:ext cx="9284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Cantidad 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1.513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1.136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855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738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427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258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133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120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112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100</a:t>
            </a:r>
          </a:p>
          <a:p>
            <a:pPr algn="ctr"/>
            <a:r>
              <a:rPr lang="es-MX" sz="12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5.392</a:t>
            </a:r>
            <a:endParaRPr lang="es-CO" sz="1200" b="1" dirty="0">
              <a:solidFill>
                <a:srgbClr val="185B37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F71E41-961E-4E9E-AB89-77D503E5449D}"/>
              </a:ext>
            </a:extLst>
          </p:cNvPr>
          <p:cNvSpPr txBox="1"/>
          <p:nvPr/>
        </p:nvSpPr>
        <p:spPr>
          <a:xfrm>
            <a:off x="4489643" y="2990288"/>
            <a:ext cx="123623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Participación 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25%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19%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14%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12%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7%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4%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2%</a:t>
            </a:r>
            <a:b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2%</a:t>
            </a:r>
            <a:b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2%</a:t>
            </a:r>
            <a:b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2%</a:t>
            </a:r>
          </a:p>
          <a:p>
            <a:pPr algn="ctr"/>
            <a:r>
              <a:rPr lang="es-MX" sz="12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89%</a:t>
            </a:r>
          </a:p>
          <a:p>
            <a:pPr algn="ctr"/>
            <a:endParaRPr lang="es-CO" sz="12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A0D8A5E-DEE4-4AB6-B151-9673DD3CE9A5}"/>
              </a:ext>
            </a:extLst>
          </p:cNvPr>
          <p:cNvCxnSpPr>
            <a:cxnSpLocks/>
          </p:cNvCxnSpPr>
          <p:nvPr/>
        </p:nvCxnSpPr>
        <p:spPr>
          <a:xfrm>
            <a:off x="256721" y="3200939"/>
            <a:ext cx="5375529" cy="3748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862CF4A-5B24-4589-8FDF-61B401BF6969}"/>
              </a:ext>
            </a:extLst>
          </p:cNvPr>
          <p:cNvCxnSpPr>
            <a:cxnSpLocks/>
          </p:cNvCxnSpPr>
          <p:nvPr/>
        </p:nvCxnSpPr>
        <p:spPr>
          <a:xfrm>
            <a:off x="256721" y="3370853"/>
            <a:ext cx="5375529" cy="3748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9EF3AE5-531C-470F-8587-500C23C5733F}"/>
              </a:ext>
            </a:extLst>
          </p:cNvPr>
          <p:cNvCxnSpPr>
            <a:cxnSpLocks/>
          </p:cNvCxnSpPr>
          <p:nvPr/>
        </p:nvCxnSpPr>
        <p:spPr>
          <a:xfrm>
            <a:off x="256721" y="3559773"/>
            <a:ext cx="5375529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0770D21-83AA-4E13-9D8C-EA798BF35E52}"/>
              </a:ext>
            </a:extLst>
          </p:cNvPr>
          <p:cNvCxnSpPr>
            <a:cxnSpLocks/>
          </p:cNvCxnSpPr>
          <p:nvPr/>
        </p:nvCxnSpPr>
        <p:spPr>
          <a:xfrm>
            <a:off x="256721" y="3745860"/>
            <a:ext cx="5375529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0839094-C7FC-4AF7-9D87-BBE4CCA51455}"/>
              </a:ext>
            </a:extLst>
          </p:cNvPr>
          <p:cNvCxnSpPr>
            <a:cxnSpLocks/>
          </p:cNvCxnSpPr>
          <p:nvPr/>
        </p:nvCxnSpPr>
        <p:spPr>
          <a:xfrm>
            <a:off x="256721" y="3931488"/>
            <a:ext cx="5375529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E238C08-B437-44C3-B6A9-BA2F189C6D66}"/>
              </a:ext>
            </a:extLst>
          </p:cNvPr>
          <p:cNvCxnSpPr>
            <a:cxnSpLocks/>
          </p:cNvCxnSpPr>
          <p:nvPr/>
        </p:nvCxnSpPr>
        <p:spPr>
          <a:xfrm>
            <a:off x="256721" y="4104663"/>
            <a:ext cx="5375529" cy="3748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D5A83F1-1189-4714-B1F3-ACFB37DA634C}"/>
              </a:ext>
            </a:extLst>
          </p:cNvPr>
          <p:cNvCxnSpPr>
            <a:cxnSpLocks/>
          </p:cNvCxnSpPr>
          <p:nvPr/>
        </p:nvCxnSpPr>
        <p:spPr>
          <a:xfrm>
            <a:off x="256721" y="4291754"/>
            <a:ext cx="5375529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2275646-6FA2-4516-A264-941A84B34F01}"/>
              </a:ext>
            </a:extLst>
          </p:cNvPr>
          <p:cNvCxnSpPr>
            <a:cxnSpLocks/>
          </p:cNvCxnSpPr>
          <p:nvPr/>
        </p:nvCxnSpPr>
        <p:spPr>
          <a:xfrm>
            <a:off x="256721" y="4470076"/>
            <a:ext cx="5375529" cy="3748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78072CD-7FDE-48D6-9A7F-914D7251276F}"/>
              </a:ext>
            </a:extLst>
          </p:cNvPr>
          <p:cNvCxnSpPr>
            <a:cxnSpLocks/>
          </p:cNvCxnSpPr>
          <p:nvPr/>
        </p:nvCxnSpPr>
        <p:spPr>
          <a:xfrm>
            <a:off x="256721" y="4659911"/>
            <a:ext cx="5375529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B8A6B42-BD4E-4C36-9364-EE0914E04E9C}"/>
              </a:ext>
            </a:extLst>
          </p:cNvPr>
          <p:cNvCxnSpPr>
            <a:cxnSpLocks/>
          </p:cNvCxnSpPr>
          <p:nvPr/>
        </p:nvCxnSpPr>
        <p:spPr>
          <a:xfrm>
            <a:off x="256721" y="4846003"/>
            <a:ext cx="5375529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1CD99F0-CB33-4A7A-AF8A-156C91F1885B}"/>
              </a:ext>
            </a:extLst>
          </p:cNvPr>
          <p:cNvCxnSpPr>
            <a:cxnSpLocks/>
          </p:cNvCxnSpPr>
          <p:nvPr/>
        </p:nvCxnSpPr>
        <p:spPr>
          <a:xfrm>
            <a:off x="256721" y="5032772"/>
            <a:ext cx="5375529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dondear rectángulo de esquina diagonal 11">
            <a:extLst>
              <a:ext uri="{FF2B5EF4-FFF2-40B4-BE49-F238E27FC236}">
                <a16:creationId xmlns:a16="http://schemas.microsoft.com/office/drawing/2014/main" id="{D356BEBB-8709-4914-A9CC-F7B7E85B2B5C}"/>
              </a:ext>
            </a:extLst>
          </p:cNvPr>
          <p:cNvSpPr/>
          <p:nvPr/>
        </p:nvSpPr>
        <p:spPr>
          <a:xfrm>
            <a:off x="311142" y="189710"/>
            <a:ext cx="8004183" cy="1144250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A18E62DF-D909-477B-A3B7-0EBD154FDAC5}"/>
              </a:ext>
            </a:extLst>
          </p:cNvPr>
          <p:cNvSpPr txBox="1">
            <a:spLocks/>
          </p:cNvSpPr>
          <p:nvPr/>
        </p:nvSpPr>
        <p:spPr>
          <a:xfrm>
            <a:off x="479180" y="-77591"/>
            <a:ext cx="1156970" cy="1692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96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5.</a:t>
            </a:r>
            <a:endParaRPr lang="es-CO" sz="96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9B4DBEC6-2E42-4D04-887A-6C01F7C71179}"/>
              </a:ext>
            </a:extLst>
          </p:cNvPr>
          <p:cNvSpPr/>
          <p:nvPr/>
        </p:nvSpPr>
        <p:spPr>
          <a:xfrm>
            <a:off x="1579704" y="327285"/>
            <a:ext cx="6649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600" b="1" dirty="0">
                <a:solidFill>
                  <a:schemeClr val="bg1"/>
                </a:solidFill>
                <a:latin typeface="Prompt" pitchFamily="2" charset="-34"/>
                <a:cs typeface="Prompt" pitchFamily="2" charset="-34"/>
              </a:rPr>
              <a:t>TOP 10 de dependencias con mayor recepción de PQRSDF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CEE549D9-F40A-4616-8FCE-1F3FB0F0ACD6}"/>
              </a:ext>
            </a:extLst>
          </p:cNvPr>
          <p:cNvSpPr txBox="1"/>
          <p:nvPr/>
        </p:nvSpPr>
        <p:spPr>
          <a:xfrm>
            <a:off x="6189850" y="2990288"/>
            <a:ext cx="35157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Dependencia 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Dirección de Talento Humano 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Escalafón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Nómina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Libranzas 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Dirección de Relación Estado – Ciudadano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Fondo Prestacional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Legalización de Estudios 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Tiempos de Servicio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Permanencia Escolar e Inclusión Educativa</a:t>
            </a:r>
          </a:p>
          <a:p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Archivo Docentes Activos</a:t>
            </a:r>
          </a:p>
          <a:p>
            <a:r>
              <a:rPr lang="es-MX" sz="12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Total</a:t>
            </a:r>
            <a:endParaRPr lang="es-CO" sz="1200" b="1" dirty="0">
              <a:solidFill>
                <a:srgbClr val="185B37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DC6AE087-ADA4-45D3-8308-5BDE73237610}"/>
              </a:ext>
            </a:extLst>
          </p:cNvPr>
          <p:cNvSpPr txBox="1"/>
          <p:nvPr/>
        </p:nvSpPr>
        <p:spPr>
          <a:xfrm>
            <a:off x="9576497" y="2986540"/>
            <a:ext cx="92845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Cantidad 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1.719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3.926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4.373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1.509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671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453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424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311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101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120</a:t>
            </a:r>
          </a:p>
          <a:p>
            <a:pPr algn="ctr"/>
            <a:r>
              <a:rPr lang="es-MX" sz="12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13.607</a:t>
            </a:r>
          </a:p>
          <a:p>
            <a:pPr algn="ctr"/>
            <a:endParaRPr lang="es-CO" sz="12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2F77FBC-4406-4E84-B9D4-D449F6AEB923}"/>
              </a:ext>
            </a:extLst>
          </p:cNvPr>
          <p:cNvSpPr txBox="1"/>
          <p:nvPr/>
        </p:nvSpPr>
        <p:spPr>
          <a:xfrm>
            <a:off x="10558963" y="2986540"/>
            <a:ext cx="123623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Participación 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12%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28%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31%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11%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5%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3%</a:t>
            </a:r>
          </a:p>
          <a:p>
            <a:pPr algn="ctr"/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3%</a:t>
            </a:r>
            <a:b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2%</a:t>
            </a:r>
            <a:b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1%</a:t>
            </a:r>
            <a:b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es-MX" sz="1200" dirty="0">
                <a:latin typeface="Prompt" panose="00000500000000000000" pitchFamily="2" charset="-34"/>
                <a:cs typeface="Prompt" panose="00000500000000000000" pitchFamily="2" charset="-34"/>
              </a:rPr>
              <a:t>1%</a:t>
            </a:r>
          </a:p>
          <a:p>
            <a:pPr algn="ctr"/>
            <a:r>
              <a:rPr lang="es-MX" sz="12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97%</a:t>
            </a:r>
          </a:p>
          <a:p>
            <a:pPr algn="ctr"/>
            <a:endParaRPr lang="es-CO" sz="12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E843D3E6-2FBA-4C0D-B8D1-9F054874A5D6}"/>
              </a:ext>
            </a:extLst>
          </p:cNvPr>
          <p:cNvCxnSpPr>
            <a:cxnSpLocks/>
          </p:cNvCxnSpPr>
          <p:nvPr/>
        </p:nvCxnSpPr>
        <p:spPr>
          <a:xfrm>
            <a:off x="6170401" y="3200939"/>
            <a:ext cx="5542419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4848C0AE-ECD0-4F90-BBAD-F80D0319CA40}"/>
              </a:ext>
            </a:extLst>
          </p:cNvPr>
          <p:cNvCxnSpPr>
            <a:cxnSpLocks/>
          </p:cNvCxnSpPr>
          <p:nvPr/>
        </p:nvCxnSpPr>
        <p:spPr>
          <a:xfrm>
            <a:off x="6170401" y="3370853"/>
            <a:ext cx="5542419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6477ECE8-F8C1-4CD2-ADB8-2A39DB6D8609}"/>
              </a:ext>
            </a:extLst>
          </p:cNvPr>
          <p:cNvCxnSpPr>
            <a:cxnSpLocks/>
          </p:cNvCxnSpPr>
          <p:nvPr/>
        </p:nvCxnSpPr>
        <p:spPr>
          <a:xfrm>
            <a:off x="6170401" y="3556025"/>
            <a:ext cx="5542419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351F59EB-1D93-4628-9AC9-161FCB531316}"/>
              </a:ext>
            </a:extLst>
          </p:cNvPr>
          <p:cNvCxnSpPr>
            <a:cxnSpLocks/>
          </p:cNvCxnSpPr>
          <p:nvPr/>
        </p:nvCxnSpPr>
        <p:spPr>
          <a:xfrm>
            <a:off x="6170401" y="3742112"/>
            <a:ext cx="5542419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CBD75061-F981-4C6F-957B-27309568B2E6}"/>
              </a:ext>
            </a:extLst>
          </p:cNvPr>
          <p:cNvCxnSpPr>
            <a:cxnSpLocks/>
          </p:cNvCxnSpPr>
          <p:nvPr/>
        </p:nvCxnSpPr>
        <p:spPr>
          <a:xfrm>
            <a:off x="6170401" y="3927740"/>
            <a:ext cx="5542419" cy="3748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D4BAC2C7-F899-450F-B8BF-9A818BC3C172}"/>
              </a:ext>
            </a:extLst>
          </p:cNvPr>
          <p:cNvCxnSpPr>
            <a:cxnSpLocks/>
          </p:cNvCxnSpPr>
          <p:nvPr/>
        </p:nvCxnSpPr>
        <p:spPr>
          <a:xfrm>
            <a:off x="6170401" y="4104663"/>
            <a:ext cx="5542419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97E47F5E-AB5B-49AA-A1A1-C2BE8D089BEE}"/>
              </a:ext>
            </a:extLst>
          </p:cNvPr>
          <p:cNvCxnSpPr>
            <a:cxnSpLocks/>
          </p:cNvCxnSpPr>
          <p:nvPr/>
        </p:nvCxnSpPr>
        <p:spPr>
          <a:xfrm>
            <a:off x="6170401" y="4288007"/>
            <a:ext cx="5542419" cy="2743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0B86B7A2-599C-4939-8416-264EFDE85CE9}"/>
              </a:ext>
            </a:extLst>
          </p:cNvPr>
          <p:cNvCxnSpPr>
            <a:cxnSpLocks/>
          </p:cNvCxnSpPr>
          <p:nvPr/>
        </p:nvCxnSpPr>
        <p:spPr>
          <a:xfrm>
            <a:off x="6170401" y="4470076"/>
            <a:ext cx="5542419" cy="0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2729B492-D7AA-49A6-B757-E0D9E42734F0}"/>
              </a:ext>
            </a:extLst>
          </p:cNvPr>
          <p:cNvCxnSpPr>
            <a:cxnSpLocks/>
          </p:cNvCxnSpPr>
          <p:nvPr/>
        </p:nvCxnSpPr>
        <p:spPr>
          <a:xfrm>
            <a:off x="6170401" y="4656163"/>
            <a:ext cx="5542419" cy="3748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E8989323-75A6-43E7-94F8-476C80858D93}"/>
              </a:ext>
            </a:extLst>
          </p:cNvPr>
          <p:cNvCxnSpPr>
            <a:cxnSpLocks/>
          </p:cNvCxnSpPr>
          <p:nvPr/>
        </p:nvCxnSpPr>
        <p:spPr>
          <a:xfrm>
            <a:off x="6170401" y="4842255"/>
            <a:ext cx="5542419" cy="3748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616FB557-4374-4CB5-8C17-087580C0CAE6}"/>
              </a:ext>
            </a:extLst>
          </p:cNvPr>
          <p:cNvCxnSpPr>
            <a:cxnSpLocks/>
          </p:cNvCxnSpPr>
          <p:nvPr/>
        </p:nvCxnSpPr>
        <p:spPr>
          <a:xfrm>
            <a:off x="6170401" y="5029024"/>
            <a:ext cx="5542419" cy="3748"/>
          </a:xfrm>
          <a:prstGeom prst="line">
            <a:avLst/>
          </a:prstGeom>
          <a:ln>
            <a:solidFill>
              <a:srgbClr val="18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dondear rectángulo de esquina diagonal 11">
            <a:extLst>
              <a:ext uri="{FF2B5EF4-FFF2-40B4-BE49-F238E27FC236}">
                <a16:creationId xmlns:a16="http://schemas.microsoft.com/office/drawing/2014/main" id="{CC17729D-EF32-4CA4-938B-18317491B1A3}"/>
              </a:ext>
            </a:extLst>
          </p:cNvPr>
          <p:cNvSpPr/>
          <p:nvPr/>
        </p:nvSpPr>
        <p:spPr>
          <a:xfrm>
            <a:off x="729575" y="2020672"/>
            <a:ext cx="10732849" cy="50899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8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CO" dirty="0"/>
          </a:p>
        </p:txBody>
      </p:sp>
      <p:sp>
        <p:nvSpPr>
          <p:cNvPr id="90" name="Redondear rectángulo de esquina diagonal 11">
            <a:extLst>
              <a:ext uri="{FF2B5EF4-FFF2-40B4-BE49-F238E27FC236}">
                <a16:creationId xmlns:a16="http://schemas.microsoft.com/office/drawing/2014/main" id="{6B364B2E-4B43-40DC-BB8C-9DB85BCFDFFE}"/>
              </a:ext>
            </a:extLst>
          </p:cNvPr>
          <p:cNvSpPr/>
          <p:nvPr/>
        </p:nvSpPr>
        <p:spPr>
          <a:xfrm>
            <a:off x="729575" y="2020673"/>
            <a:ext cx="5116748" cy="50899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CO" dirty="0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9681D712-ECD2-48F6-9B30-1723FF161EF7}"/>
              </a:ext>
            </a:extLst>
          </p:cNvPr>
          <p:cNvSpPr/>
          <p:nvPr/>
        </p:nvSpPr>
        <p:spPr>
          <a:xfrm>
            <a:off x="1853214" y="1975916"/>
            <a:ext cx="2182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3EF9A3"/>
                </a:solidFill>
                <a:latin typeface="Prompt" pitchFamily="2" charset="-34"/>
                <a:cs typeface="Prompt" pitchFamily="2" charset="-34"/>
              </a:rPr>
              <a:t>Mercurio</a:t>
            </a:r>
            <a:endParaRPr lang="es-CO" sz="3200" b="1" dirty="0">
              <a:solidFill>
                <a:srgbClr val="3EF9A3"/>
              </a:solidFill>
            </a:endParaRPr>
          </a:p>
        </p:txBody>
      </p:sp>
      <p:sp>
        <p:nvSpPr>
          <p:cNvPr id="75" name="Subtítulo 2">
            <a:extLst>
              <a:ext uri="{FF2B5EF4-FFF2-40B4-BE49-F238E27FC236}">
                <a16:creationId xmlns:a16="http://schemas.microsoft.com/office/drawing/2014/main" id="{A363E8B4-BFBD-4DD9-99F8-E253B66DD393}"/>
              </a:ext>
            </a:extLst>
          </p:cNvPr>
          <p:cNvSpPr txBox="1">
            <a:spLocks/>
          </p:cNvSpPr>
          <p:nvPr/>
        </p:nvSpPr>
        <p:spPr>
          <a:xfrm>
            <a:off x="8078096" y="2043937"/>
            <a:ext cx="2093832" cy="278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SzPct val="150000"/>
            </a:pPr>
            <a:r>
              <a:rPr lang="es-MX" sz="3200" b="1" dirty="0">
                <a:solidFill>
                  <a:srgbClr val="185B37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SAC</a:t>
            </a:r>
            <a:endParaRPr lang="es-CO" sz="3200" b="1" dirty="0">
              <a:solidFill>
                <a:srgbClr val="185B37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3686A43F-F40F-43BB-B459-3B72A584C911}"/>
              </a:ext>
            </a:extLst>
          </p:cNvPr>
          <p:cNvSpPr txBox="1"/>
          <p:nvPr/>
        </p:nvSpPr>
        <p:spPr>
          <a:xfrm>
            <a:off x="84893" y="6317673"/>
            <a:ext cx="2095695" cy="62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Informe de Gestión PQRSDF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2024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334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EF6291C0-4515-42FB-BEE4-19135A4D7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119484"/>
              </p:ext>
            </p:extLst>
          </p:nvPr>
        </p:nvGraphicFramePr>
        <p:xfrm>
          <a:off x="311142" y="1840293"/>
          <a:ext cx="8004183" cy="391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dondear rectángulo de esquina diagonal 11">
            <a:extLst>
              <a:ext uri="{FF2B5EF4-FFF2-40B4-BE49-F238E27FC236}">
                <a16:creationId xmlns:a16="http://schemas.microsoft.com/office/drawing/2014/main" id="{245AF3B8-45C8-4DEB-9515-431082FF8B75}"/>
              </a:ext>
            </a:extLst>
          </p:cNvPr>
          <p:cNvSpPr/>
          <p:nvPr/>
        </p:nvSpPr>
        <p:spPr>
          <a:xfrm>
            <a:off x="9319098" y="3314368"/>
            <a:ext cx="2363802" cy="50899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8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CO" dirty="0"/>
          </a:p>
        </p:txBody>
      </p:sp>
      <p:sp>
        <p:nvSpPr>
          <p:cNvPr id="16" name="Redondear rectángulo de esquina diagonal 11">
            <a:extLst>
              <a:ext uri="{FF2B5EF4-FFF2-40B4-BE49-F238E27FC236}">
                <a16:creationId xmlns:a16="http://schemas.microsoft.com/office/drawing/2014/main" id="{F4F184E6-6658-47E3-B4BF-7B6658A97F52}"/>
              </a:ext>
            </a:extLst>
          </p:cNvPr>
          <p:cNvSpPr/>
          <p:nvPr/>
        </p:nvSpPr>
        <p:spPr>
          <a:xfrm>
            <a:off x="311142" y="189710"/>
            <a:ext cx="8004183" cy="1144250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FDF2EE3-A166-4AB0-9EB8-0D8D0682DDED}"/>
              </a:ext>
            </a:extLst>
          </p:cNvPr>
          <p:cNvSpPr txBox="1">
            <a:spLocks/>
          </p:cNvSpPr>
          <p:nvPr/>
        </p:nvSpPr>
        <p:spPr>
          <a:xfrm>
            <a:off x="479180" y="-77591"/>
            <a:ext cx="1235320" cy="1692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96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6.</a:t>
            </a:r>
            <a:endParaRPr lang="es-CO" sz="96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B26B49-21B5-40D7-B295-98B44B6FB567}"/>
              </a:ext>
            </a:extLst>
          </p:cNvPr>
          <p:cNvSpPr/>
          <p:nvPr/>
        </p:nvSpPr>
        <p:spPr>
          <a:xfrm>
            <a:off x="1636149" y="514054"/>
            <a:ext cx="6298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Prompt" pitchFamily="2" charset="-34"/>
                <a:cs typeface="Prompt" pitchFamily="2" charset="-34"/>
              </a:rPr>
              <a:t>tipo de solicitud - Mercurio</a:t>
            </a:r>
          </a:p>
        </p:txBody>
      </p:sp>
      <p:sp>
        <p:nvSpPr>
          <p:cNvPr id="10" name="Redondear rectángulo de esquina diagonal 11">
            <a:extLst>
              <a:ext uri="{FF2B5EF4-FFF2-40B4-BE49-F238E27FC236}">
                <a16:creationId xmlns:a16="http://schemas.microsoft.com/office/drawing/2014/main" id="{8E5A36AD-281C-4CE2-98FC-45762246D79F}"/>
              </a:ext>
            </a:extLst>
          </p:cNvPr>
          <p:cNvSpPr/>
          <p:nvPr/>
        </p:nvSpPr>
        <p:spPr>
          <a:xfrm>
            <a:off x="9319098" y="3314368"/>
            <a:ext cx="1175223" cy="50899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9D98CCB-7EB1-45F7-B5D8-D46F47109389}"/>
              </a:ext>
            </a:extLst>
          </p:cNvPr>
          <p:cNvSpPr/>
          <p:nvPr/>
        </p:nvSpPr>
        <p:spPr>
          <a:xfrm>
            <a:off x="9000801" y="3338033"/>
            <a:ext cx="1787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3EF9A3"/>
                </a:solidFill>
                <a:latin typeface="Prompt" pitchFamily="2" charset="-34"/>
                <a:cs typeface="Prompt" pitchFamily="2" charset="-34"/>
              </a:rPr>
              <a:t>Total</a:t>
            </a:r>
            <a:endParaRPr lang="es-CO" sz="2400" b="1" dirty="0">
              <a:solidFill>
                <a:srgbClr val="3EF9A3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2DF58D3-3A99-4DB6-BCA5-7AEEEA1935CF}"/>
              </a:ext>
            </a:extLst>
          </p:cNvPr>
          <p:cNvSpPr/>
          <p:nvPr/>
        </p:nvSpPr>
        <p:spPr>
          <a:xfrm>
            <a:off x="10213271" y="3357630"/>
            <a:ext cx="1787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Prompt" pitchFamily="2" charset="-34"/>
                <a:cs typeface="Prompt" pitchFamily="2" charset="-34"/>
              </a:rPr>
              <a:t>6.0</a:t>
            </a:r>
            <a:r>
              <a:rPr lang="es-CO" sz="2400" b="1" dirty="0">
                <a:latin typeface="Prompt" pitchFamily="2" charset="-34"/>
                <a:cs typeface="Prompt" pitchFamily="2" charset="-34"/>
              </a:rPr>
              <a:t>85</a:t>
            </a:r>
            <a:endParaRPr lang="es-CO" sz="2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FC76BA-0A8C-4DDD-81FE-CA79F4D4211B}"/>
              </a:ext>
            </a:extLst>
          </p:cNvPr>
          <p:cNvSpPr txBox="1"/>
          <p:nvPr/>
        </p:nvSpPr>
        <p:spPr>
          <a:xfrm>
            <a:off x="84893" y="6317673"/>
            <a:ext cx="2095695" cy="62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Informe de Gestión PQRSDF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2024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E3A061A-6608-40C2-93B0-D863923C6E62}"/>
              </a:ext>
            </a:extLst>
          </p:cNvPr>
          <p:cNvSpPr txBox="1"/>
          <p:nvPr/>
        </p:nvSpPr>
        <p:spPr>
          <a:xfrm>
            <a:off x="2447091" y="4319702"/>
            <a:ext cx="605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6%</a:t>
            </a:r>
            <a:endParaRPr lang="es-CO" sz="14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44264E4-9379-4D94-96EC-0A1AF902A3C9}"/>
              </a:ext>
            </a:extLst>
          </p:cNvPr>
          <p:cNvSpPr txBox="1"/>
          <p:nvPr/>
        </p:nvSpPr>
        <p:spPr>
          <a:xfrm>
            <a:off x="1089514" y="1563294"/>
            <a:ext cx="847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90%</a:t>
            </a:r>
            <a:endParaRPr lang="es-CO" sz="14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905C774-C878-480A-8B2D-F8CCAE1CA48A}"/>
              </a:ext>
            </a:extLst>
          </p:cNvPr>
          <p:cNvSpPr txBox="1"/>
          <p:nvPr/>
        </p:nvSpPr>
        <p:spPr>
          <a:xfrm>
            <a:off x="3563588" y="4319766"/>
            <a:ext cx="749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2%</a:t>
            </a:r>
            <a:endParaRPr lang="es-CO" sz="14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AA69E7D-51DD-4226-BAB3-51EABBDD8297}"/>
              </a:ext>
            </a:extLst>
          </p:cNvPr>
          <p:cNvSpPr txBox="1"/>
          <p:nvPr/>
        </p:nvSpPr>
        <p:spPr>
          <a:xfrm>
            <a:off x="4776774" y="4319702"/>
            <a:ext cx="749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0,5%</a:t>
            </a:r>
            <a:endParaRPr lang="es-CO" sz="14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592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AB2672B0-B9BA-4EE2-AE87-77B55154C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574841"/>
              </p:ext>
            </p:extLst>
          </p:nvPr>
        </p:nvGraphicFramePr>
        <p:xfrm>
          <a:off x="311142" y="1840633"/>
          <a:ext cx="8004183" cy="391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dondear rectángulo de esquina diagonal 11">
            <a:extLst>
              <a:ext uri="{FF2B5EF4-FFF2-40B4-BE49-F238E27FC236}">
                <a16:creationId xmlns:a16="http://schemas.microsoft.com/office/drawing/2014/main" id="{0C3EDD5A-A4A2-486C-8401-E1BA2652EF3D}"/>
              </a:ext>
            </a:extLst>
          </p:cNvPr>
          <p:cNvSpPr/>
          <p:nvPr/>
        </p:nvSpPr>
        <p:spPr>
          <a:xfrm>
            <a:off x="311142" y="189710"/>
            <a:ext cx="8004183" cy="1144250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CCEF831B-0406-4571-83A7-FA381BBEE3FC}"/>
              </a:ext>
            </a:extLst>
          </p:cNvPr>
          <p:cNvSpPr txBox="1">
            <a:spLocks/>
          </p:cNvSpPr>
          <p:nvPr/>
        </p:nvSpPr>
        <p:spPr>
          <a:xfrm>
            <a:off x="479180" y="-77591"/>
            <a:ext cx="1156970" cy="1692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96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7.</a:t>
            </a:r>
            <a:endParaRPr lang="es-CO" sz="96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A1C49A6-6421-AB46-B449-70089AF9A1DB}"/>
              </a:ext>
            </a:extLst>
          </p:cNvPr>
          <p:cNvSpPr/>
          <p:nvPr/>
        </p:nvSpPr>
        <p:spPr>
          <a:xfrm>
            <a:off x="1636150" y="501561"/>
            <a:ext cx="6253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Prompt" pitchFamily="2" charset="-34"/>
                <a:cs typeface="Prompt" pitchFamily="2" charset="-34"/>
              </a:rPr>
              <a:t>Tipo de solicitud - SAC</a:t>
            </a:r>
            <a:endParaRPr lang="es-CO" sz="3200" b="1" dirty="0">
              <a:solidFill>
                <a:schemeClr val="bg1"/>
              </a:solidFill>
              <a:latin typeface="Prompt" pitchFamily="2" charset="-34"/>
              <a:cs typeface="Prompt" pitchFamily="2" charset="-34"/>
            </a:endParaRPr>
          </a:p>
        </p:txBody>
      </p:sp>
      <p:sp>
        <p:nvSpPr>
          <p:cNvPr id="26" name="Redondear rectángulo de esquina diagonal 11">
            <a:extLst>
              <a:ext uri="{FF2B5EF4-FFF2-40B4-BE49-F238E27FC236}">
                <a16:creationId xmlns:a16="http://schemas.microsoft.com/office/drawing/2014/main" id="{13867F60-B28C-4910-A183-33A719D7CD51}"/>
              </a:ext>
            </a:extLst>
          </p:cNvPr>
          <p:cNvSpPr/>
          <p:nvPr/>
        </p:nvSpPr>
        <p:spPr>
          <a:xfrm>
            <a:off x="9319098" y="3314368"/>
            <a:ext cx="2363802" cy="50899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8980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CO" dirty="0"/>
          </a:p>
        </p:txBody>
      </p:sp>
      <p:sp>
        <p:nvSpPr>
          <p:cNvPr id="27" name="Redondear rectángulo de esquina diagonal 11">
            <a:extLst>
              <a:ext uri="{FF2B5EF4-FFF2-40B4-BE49-F238E27FC236}">
                <a16:creationId xmlns:a16="http://schemas.microsoft.com/office/drawing/2014/main" id="{4AE83A9E-4CEE-4EA1-86A8-C59DCE717BB7}"/>
              </a:ext>
            </a:extLst>
          </p:cNvPr>
          <p:cNvSpPr/>
          <p:nvPr/>
        </p:nvSpPr>
        <p:spPr>
          <a:xfrm>
            <a:off x="9319098" y="3314368"/>
            <a:ext cx="1175223" cy="50899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CO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2DF734E-9A22-4EE0-8C08-B0407974AD42}"/>
              </a:ext>
            </a:extLst>
          </p:cNvPr>
          <p:cNvSpPr/>
          <p:nvPr/>
        </p:nvSpPr>
        <p:spPr>
          <a:xfrm>
            <a:off x="9000801" y="3338033"/>
            <a:ext cx="1787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3EF9A3"/>
                </a:solidFill>
                <a:latin typeface="Prompt" pitchFamily="2" charset="-34"/>
                <a:cs typeface="Prompt" pitchFamily="2" charset="-34"/>
              </a:rPr>
              <a:t>Total</a:t>
            </a:r>
            <a:endParaRPr lang="es-CO" sz="2400" b="1" dirty="0">
              <a:solidFill>
                <a:srgbClr val="3EF9A3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24400C5-A1A9-4BAA-8957-FC70420B6D66}"/>
              </a:ext>
            </a:extLst>
          </p:cNvPr>
          <p:cNvSpPr/>
          <p:nvPr/>
        </p:nvSpPr>
        <p:spPr>
          <a:xfrm>
            <a:off x="10203543" y="3357630"/>
            <a:ext cx="1787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Prompt" pitchFamily="2" charset="-34"/>
                <a:cs typeface="Prompt" pitchFamily="2" charset="-34"/>
              </a:rPr>
              <a:t>13.973</a:t>
            </a:r>
            <a:endParaRPr lang="es-CO" sz="2400" b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18834F8-02D2-4983-940D-1ACCA691C614}"/>
              </a:ext>
            </a:extLst>
          </p:cNvPr>
          <p:cNvSpPr txBox="1"/>
          <p:nvPr/>
        </p:nvSpPr>
        <p:spPr>
          <a:xfrm>
            <a:off x="84893" y="6317673"/>
            <a:ext cx="2095695" cy="62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Informe de Gestión PQRSDF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2024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1137112" y="1615196"/>
            <a:ext cx="76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84,1%</a:t>
            </a:r>
            <a:endParaRPr lang="es-CO" sz="14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375344" y="4407369"/>
            <a:ext cx="749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3,8%</a:t>
            </a:r>
            <a:endParaRPr lang="es-CO" sz="14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564056" y="4178249"/>
            <a:ext cx="749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10,1%</a:t>
            </a:r>
            <a:endParaRPr lang="es-CO" sz="14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E19FD03-A782-4947-9270-708DC279C329}"/>
              </a:ext>
            </a:extLst>
          </p:cNvPr>
          <p:cNvSpPr txBox="1"/>
          <p:nvPr/>
        </p:nvSpPr>
        <p:spPr>
          <a:xfrm>
            <a:off x="4831427" y="4530850"/>
            <a:ext cx="664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0,4%</a:t>
            </a:r>
            <a:endParaRPr lang="es-CO" sz="14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CCAE79D-16AB-4074-8B00-92C365B12E59}"/>
              </a:ext>
            </a:extLst>
          </p:cNvPr>
          <p:cNvSpPr txBox="1"/>
          <p:nvPr/>
        </p:nvSpPr>
        <p:spPr>
          <a:xfrm>
            <a:off x="5997679" y="4495655"/>
            <a:ext cx="698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1,3%</a:t>
            </a:r>
            <a:endParaRPr lang="es-CO" sz="14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65B8C02-75FD-4492-B4D1-B0DD4267F42F}"/>
              </a:ext>
            </a:extLst>
          </p:cNvPr>
          <p:cNvSpPr txBox="1"/>
          <p:nvPr/>
        </p:nvSpPr>
        <p:spPr>
          <a:xfrm>
            <a:off x="7217353" y="4530645"/>
            <a:ext cx="761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0,2%</a:t>
            </a:r>
            <a:endParaRPr lang="es-CO" sz="14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3003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1232</Words>
  <Application>Microsoft Office PowerPoint</Application>
  <PresentationFormat>Panorámica</PresentationFormat>
  <Paragraphs>468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Calibri</vt:lpstr>
      <vt:lpstr>Arial</vt:lpstr>
      <vt:lpstr>Calibri Light</vt:lpstr>
      <vt:lpstr>Prompt</vt:lpstr>
      <vt:lpstr>Tema de Office</vt:lpstr>
      <vt:lpstr>Informe de Gestión del Cuarto trimestre 2024 PQRSDF - SAC</vt:lpstr>
      <vt:lpstr>Contenido</vt:lpstr>
      <vt:lpstr>1.</vt:lpstr>
      <vt:lpstr>2.</vt:lpstr>
      <vt:lpstr>3.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JAIME VELASQUEZ GARCIA</dc:creator>
  <cp:lastModifiedBy>RESPUESTAS PQRSD</cp:lastModifiedBy>
  <cp:revision>249</cp:revision>
  <dcterms:created xsi:type="dcterms:W3CDTF">2024-01-16T13:49:58Z</dcterms:created>
  <dcterms:modified xsi:type="dcterms:W3CDTF">2025-02-12T13:36:26Z</dcterms:modified>
</cp:coreProperties>
</file>