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79" r:id="rId3"/>
    <p:sldId id="291" r:id="rId4"/>
    <p:sldId id="290" r:id="rId5"/>
    <p:sldId id="292" r:id="rId6"/>
    <p:sldId id="293" r:id="rId7"/>
    <p:sldId id="286" r:id="rId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5641"/>
    <a:srgbClr val="2FA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78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VELASQUEZF\Downloads\334af43602ef441b9245b05ca7006d7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VELASQUEZF\Downloads\334af43602ef441b9245b05ca7006d7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FA77F"/>
            </a:solidFill>
            <a:ln>
              <a:noFill/>
            </a:ln>
            <a:effectLst/>
          </c:spPr>
          <c:invertIfNegative val="0"/>
          <c:cat>
            <c:strRef>
              <c:f>CONSOLIDA!$A$2:$A$4</c:f>
              <c:strCache>
                <c:ptCount val="3"/>
                <c:pt idx="0">
                  <c:v>Canal Presencial</c:v>
                </c:pt>
                <c:pt idx="1">
                  <c:v>Canal Telefónico</c:v>
                </c:pt>
                <c:pt idx="2">
                  <c:v>Canal Virtual</c:v>
                </c:pt>
              </c:strCache>
            </c:strRef>
          </c:cat>
          <c:val>
            <c:numRef>
              <c:f>CONSOLIDA!$B$2:$B$4</c:f>
              <c:numCache>
                <c:formatCode>0.00%</c:formatCode>
                <c:ptCount val="3"/>
                <c:pt idx="0">
                  <c:v>0.96699999999999997</c:v>
                </c:pt>
                <c:pt idx="1">
                  <c:v>0.96909999999999996</c:v>
                </c:pt>
                <c:pt idx="2">
                  <c:v>0.91190000000000004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B-4159-8A4F-ECBA7E8DB6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985760"/>
        <c:axId val="685804736"/>
      </c:barChart>
      <c:catAx>
        <c:axId val="76898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s-CO"/>
          </a:p>
        </c:txPr>
        <c:crossAx val="685804736"/>
        <c:crosses val="autoZero"/>
        <c:auto val="1"/>
        <c:lblAlgn val="ctr"/>
        <c:lblOffset val="100"/>
        <c:noMultiLvlLbl val="0"/>
      </c:catAx>
      <c:valAx>
        <c:axId val="68580473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s-CO"/>
          </a:p>
        </c:txPr>
        <c:crossAx val="76898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ConsolidadoPresenc!$L$2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rgbClr val="2FA7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ConsolidadoPresenc!$L$3:$L$7</c:f>
              <c:numCache>
                <c:formatCode>0.0%</c:formatCode>
                <c:ptCount val="5"/>
                <c:pt idx="0">
                  <c:v>0.98560460652591175</c:v>
                </c:pt>
                <c:pt idx="1">
                  <c:v>0.98656429942418422</c:v>
                </c:pt>
                <c:pt idx="2">
                  <c:v>0.9341393166813452</c:v>
                </c:pt>
                <c:pt idx="3">
                  <c:v>0.94811743669308801</c:v>
                </c:pt>
                <c:pt idx="4">
                  <c:v>0.98176583493282155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CE-4712-AF06-62B9042C47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3541632"/>
        <c:axId val="671224656"/>
      </c:barChart>
      <c:catAx>
        <c:axId val="26354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s-CO"/>
          </a:p>
        </c:txPr>
        <c:crossAx val="671224656"/>
        <c:crosses val="autoZero"/>
        <c:auto val="1"/>
        <c:lblAlgn val="ctr"/>
        <c:lblOffset val="100"/>
        <c:noMultiLvlLbl val="0"/>
      </c:catAx>
      <c:valAx>
        <c:axId val="67122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s-CO"/>
          </a:p>
        </c:txPr>
        <c:crossAx val="26354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AEBD9B-D5BA-297E-6B01-9F65184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7EEBAF-291A-B9E6-07FC-6475E6D62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F42494-02F8-50FE-48D3-5184EB24C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43CB6-9C5B-2D00-E71F-9C66917B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B18536-CF5E-467C-C5E7-F0C9C6579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318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0C6C9-51B3-3206-27ED-94C44901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C79B5B-A274-03CA-0095-6738AA3E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89E3B7-D1B6-6677-64C2-231648547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378A58-008D-7BB1-32BD-C698C3F39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14D974-13D4-BA7E-5119-D19F6D91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819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C1C4FF-B0AD-B6BE-D20E-62ADF7BC6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4D8A3F-C9E4-806A-5146-93B7145F1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1A473C-F6D8-ACDC-E8E2-55C0E45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19E7AE-1F68-4E57-32B5-BCA3A768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9C5B45-B690-2A92-FB05-FCC02105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483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0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F9DB6-0C85-E7A8-7397-B70C33EE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8C1923-A40A-E1C6-EB12-6789930CD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64A821-1C85-80A9-D2A6-26785D8FB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DFB45F-5DF4-9CBA-1965-9A9BC248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D0888D-BC37-A181-EF59-F5B24316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33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CFE11-F776-9C04-E486-3AAC3BEE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B09BED-DA06-BC85-E27B-F710EE76E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044AB8-894B-C8AD-64E0-EE7E0DD2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3A8C37-622F-FD63-6629-8BE0BC30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AF82D3-FDDD-0F17-8352-DBE7B44F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93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9D3D4-D25F-9D00-8A88-43A51D06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9DC9FC-6456-C838-5F1A-F09BA1297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6C024D-A0E2-15F0-DF52-A898120DC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9B3A5E-73B5-33A3-764F-D86166F3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558FCD-F2DB-9838-BFFE-18C657FA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1C2670-E5D0-42F5-68D4-193F64C9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2717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79635-E9E0-9A1F-9E36-6071856A0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4B0C90-FB01-5900-5AF0-FBE2CBBCB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B752E2-81A7-966B-0A34-C5BFB60DA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C9A6AA0-A047-5984-E8D8-3513E58C8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52BF12-0D36-81FD-4799-912336562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B6F83C-ECB2-02D8-5E25-897DAB03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D268E8-39A5-C2AC-EB4D-7E6086E9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087E96-702B-30E0-79B8-0EA11AEC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073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C8704-E8B3-A294-E589-8B655191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65D09E-BD6E-DB4D-C12A-E72B1C29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502C50-D0F8-E2BD-AF95-D6DC241F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1FAFFB-8BE3-FB1C-D4A3-1B4466DA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5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E228E7-07A0-A620-F5D0-CD56DD09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36402C-DA43-7630-9AE9-E3AD8CF7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144A46-73E3-0557-2168-436ADD4A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640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211ED-BD20-978C-B683-E3B1BE7F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977E53-726D-ACD0-75C8-F79CC817F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046D9A-E5D9-DE56-3A72-CDD4E932F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4EFEF1-26ED-0111-67EC-BE0A00C9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1D13A7-E2B4-9719-72F0-A4FB790A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DA282-214B-49EC-9841-35DE0472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99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49751-DBF5-7FD2-B6F5-1972056F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37AA8B-54D7-2096-C1EB-CA0092AC2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63391D-E2FF-2CA6-37B7-7DC3BACF1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D8419E-F121-E2D8-58EA-55CB605A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5D0E57-82D8-20B3-5CE2-EDB8DB8F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9F894E-535A-755F-BCA0-CBD8FE98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344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F4E95B8-394B-F4A6-2C2C-8033DE483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B08576-712A-65F1-789C-5162C1C9B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B1D5C4-C411-E6CC-D32D-5F5CBB32A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9A374-2081-EC42-9D20-89556C894349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47DB84-5920-29F5-A272-E64788657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4C609F-8435-8402-CD8B-E1C3D938A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20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CE2D5E-9229-78A9-A68A-3ECC0670D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380431-529B-E34B-A0D1-7606AA8F4033}"/>
              </a:ext>
            </a:extLst>
          </p:cNvPr>
          <p:cNvSpPr txBox="1">
            <a:spLocks/>
          </p:cNvSpPr>
          <p:nvPr/>
        </p:nvSpPr>
        <p:spPr>
          <a:xfrm>
            <a:off x="825605" y="1344113"/>
            <a:ext cx="10540790" cy="1530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6000" b="1" dirty="0">
                <a:solidFill>
                  <a:srgbClr val="0C564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Medición de Satisfacción PQRSDF 2024 - Semestre II </a:t>
            </a:r>
            <a:endParaRPr lang="es-CO" sz="6000" b="1" dirty="0">
              <a:solidFill>
                <a:srgbClr val="0A564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19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29DC30-AA82-4C7D-9059-3DD56C02E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0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95E19E0-B5C2-4BE1-A09E-DCB2EE965D15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00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0A84BDF-F34A-3988-46EB-F65E52EDB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5BA8FC9-CEEB-B8DF-216C-F4470D361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5EA28E1-384A-C674-ADCD-DD1187A2D669}"/>
              </a:ext>
            </a:extLst>
          </p:cNvPr>
          <p:cNvSpPr txBox="1">
            <a:spLocks/>
          </p:cNvSpPr>
          <p:nvPr/>
        </p:nvSpPr>
        <p:spPr>
          <a:xfrm>
            <a:off x="544746" y="169572"/>
            <a:ext cx="3657600" cy="1241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Contenido</a:t>
            </a:r>
            <a:endParaRPr lang="es-CO" sz="50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61797B1-AD82-5622-5D5B-A674B31B1392}"/>
              </a:ext>
            </a:extLst>
          </p:cNvPr>
          <p:cNvSpPr txBox="1">
            <a:spLocks/>
          </p:cNvSpPr>
          <p:nvPr/>
        </p:nvSpPr>
        <p:spPr>
          <a:xfrm>
            <a:off x="743415" y="1129863"/>
            <a:ext cx="4419598" cy="1241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eriod"/>
            </a:pPr>
            <a:r>
              <a:rPr lang="es-CO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Medición de </a:t>
            </a:r>
            <a:r>
              <a:rPr lang="es-MX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satisfacción </a:t>
            </a:r>
          </a:p>
          <a:p>
            <a:r>
              <a:rPr lang="es-MX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canales DAC</a:t>
            </a:r>
            <a:endParaRPr lang="es-CO" sz="1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423F172C-2839-9928-C349-27CAFE2773FC}"/>
              </a:ext>
            </a:extLst>
          </p:cNvPr>
          <p:cNvSpPr txBox="1">
            <a:spLocks/>
          </p:cNvSpPr>
          <p:nvPr/>
        </p:nvSpPr>
        <p:spPr>
          <a:xfrm>
            <a:off x="743415" y="2014380"/>
            <a:ext cx="4419598" cy="1241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+mj-lt"/>
              <a:buAutoNum type="arabicPeriod" startAt="2"/>
            </a:pPr>
            <a:r>
              <a:rPr lang="es-MX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s-CO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edición de Satisfacción </a:t>
            </a:r>
          </a:p>
          <a:p>
            <a:r>
              <a:rPr lang="es-CO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canal presencial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A2694060-5C69-9DB8-2473-FD6359ACDEAC}"/>
              </a:ext>
            </a:extLst>
          </p:cNvPr>
          <p:cNvSpPr txBox="1">
            <a:spLocks/>
          </p:cNvSpPr>
          <p:nvPr/>
        </p:nvSpPr>
        <p:spPr>
          <a:xfrm>
            <a:off x="743415" y="2990773"/>
            <a:ext cx="4419598" cy="1241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+mj-lt"/>
              <a:buAutoNum type="arabicPeriod" startAt="3"/>
            </a:pPr>
            <a:r>
              <a:rPr lang="es-CO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Medición de satisfacción </a:t>
            </a:r>
          </a:p>
          <a:p>
            <a:r>
              <a:rPr lang="es-MX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</a:t>
            </a:r>
            <a:r>
              <a:rPr lang="es-CO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anal virtual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A42C26DE-3E92-1EE5-48E6-A4E7A9FCFFA3}"/>
              </a:ext>
            </a:extLst>
          </p:cNvPr>
          <p:cNvSpPr txBox="1">
            <a:spLocks/>
          </p:cNvSpPr>
          <p:nvPr/>
        </p:nvSpPr>
        <p:spPr>
          <a:xfrm>
            <a:off x="743415" y="3934963"/>
            <a:ext cx="4419598" cy="1241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+mj-lt"/>
              <a:buAutoNum type="arabicPeriod" startAt="4"/>
            </a:pPr>
            <a:r>
              <a:rPr lang="es-CO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Medición de satisfacción </a:t>
            </a:r>
          </a:p>
          <a:p>
            <a:r>
              <a:rPr lang="es-MX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</a:t>
            </a:r>
            <a:r>
              <a:rPr lang="es-CO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anal telefónico</a:t>
            </a:r>
          </a:p>
        </p:txBody>
      </p:sp>
    </p:spTree>
    <p:extLst>
      <p:ext uri="{BB962C8B-B14F-4D97-AF65-F5344CB8AC3E}">
        <p14:creationId xmlns:p14="http://schemas.microsoft.com/office/powerpoint/2010/main" val="381177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5E563C6-BB7B-4E73-A5CE-CD70192197D9}"/>
              </a:ext>
            </a:extLst>
          </p:cNvPr>
          <p:cNvGrpSpPr/>
          <p:nvPr/>
        </p:nvGrpSpPr>
        <p:grpSpPr>
          <a:xfrm>
            <a:off x="691779" y="1952415"/>
            <a:ext cx="9876535" cy="2700997"/>
            <a:chOff x="691779" y="1952415"/>
            <a:chExt cx="9876535" cy="2700997"/>
          </a:xfrm>
        </p:grpSpPr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EFFB4696-4F2F-4ACE-9BBD-E4E5D0DC90E1}"/>
                </a:ext>
              </a:extLst>
            </p:cNvPr>
            <p:cNvGrpSpPr/>
            <p:nvPr/>
          </p:nvGrpSpPr>
          <p:grpSpPr>
            <a:xfrm>
              <a:off x="691779" y="1952415"/>
              <a:ext cx="7373470" cy="2700997"/>
              <a:chOff x="438934" y="1520828"/>
              <a:chExt cx="7373470" cy="2700997"/>
            </a:xfrm>
          </p:grpSpPr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249CF9ED-236E-4FBD-A6AF-C6A095519513}"/>
                  </a:ext>
                </a:extLst>
              </p:cNvPr>
              <p:cNvSpPr txBox="1"/>
              <p:nvPr/>
            </p:nvSpPr>
            <p:spPr>
              <a:xfrm>
                <a:off x="438934" y="1520828"/>
                <a:ext cx="2483461" cy="270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50000"/>
                  </a:lnSpc>
                </a:pPr>
                <a:r>
                  <a:rPr lang="es-MX" sz="1400" b="1" dirty="0">
                    <a:solidFill>
                      <a:srgbClr val="185B37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Canal de atención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Presencial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Telefónico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Virtual</a:t>
                </a:r>
              </a:p>
              <a:p>
                <a:pPr algn="ctr">
                  <a:lnSpc>
                    <a:spcPct val="250000"/>
                  </a:lnSpc>
                </a:pPr>
                <a:endParaRPr lang="es-MX" sz="1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0169B391-8A0E-43E0-8673-F0EC45728879}"/>
                  </a:ext>
                </a:extLst>
              </p:cNvPr>
              <p:cNvSpPr txBox="1"/>
              <p:nvPr/>
            </p:nvSpPr>
            <p:spPr>
              <a:xfrm>
                <a:off x="6013010" y="1529896"/>
                <a:ext cx="1799394" cy="2242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50000"/>
                  </a:lnSpc>
                </a:pPr>
                <a:r>
                  <a:rPr lang="es-MX" sz="1400" b="1" dirty="0">
                    <a:solidFill>
                      <a:srgbClr val="185B37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% Participación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23,43%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70,71%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5,87%</a:t>
                </a:r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88D91938-6250-40E4-88D9-C91D91701BB0}"/>
                  </a:ext>
                </a:extLst>
              </p:cNvPr>
              <p:cNvSpPr txBox="1"/>
              <p:nvPr/>
            </p:nvSpPr>
            <p:spPr>
              <a:xfrm>
                <a:off x="3829963" y="1520829"/>
                <a:ext cx="2305308" cy="270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50000"/>
                  </a:lnSpc>
                </a:pPr>
                <a:r>
                  <a:rPr lang="es-MX" sz="1400" b="1" dirty="0">
                    <a:solidFill>
                      <a:srgbClr val="185B37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Cantidad encuestas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1.040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3.145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261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4.448</a:t>
                </a:r>
              </a:p>
            </p:txBody>
          </p:sp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5A22EE2B-31D6-4CC6-B7FF-F2A894DA484A}"/>
                  </a:ext>
                </a:extLst>
              </p:cNvPr>
              <p:cNvSpPr txBox="1"/>
              <p:nvPr/>
            </p:nvSpPr>
            <p:spPr>
              <a:xfrm>
                <a:off x="2696051" y="1521187"/>
                <a:ext cx="1232994" cy="2242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50000"/>
                  </a:lnSpc>
                </a:pPr>
                <a:r>
                  <a:rPr lang="es-MX" sz="1400" b="1" dirty="0">
                    <a:solidFill>
                      <a:srgbClr val="185B37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Resultado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96,70%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96,91%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es-MX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91,19%</a:t>
                </a:r>
              </a:p>
            </p:txBody>
          </p:sp>
        </p:grp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582FC4B7-F908-48D6-8C5E-1B8F20FDE988}"/>
                </a:ext>
              </a:extLst>
            </p:cNvPr>
            <p:cNvSpPr txBox="1"/>
            <p:nvPr/>
          </p:nvSpPr>
          <p:spPr>
            <a:xfrm>
              <a:off x="8019990" y="1981357"/>
              <a:ext cx="2548324" cy="216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% Satisfacción ponderado</a:t>
              </a:r>
            </a:p>
            <a:p>
              <a:pPr algn="ctr">
                <a:lnSpc>
                  <a:spcPct val="250000"/>
                </a:lnSpc>
              </a:pPr>
              <a:r>
                <a:rPr lang="es-MX" sz="1400" dirty="0">
                  <a:latin typeface="Poppins" panose="00000500000000000000" pitchFamily="2" charset="0"/>
                  <a:cs typeface="Poppins" panose="00000500000000000000" pitchFamily="2" charset="0"/>
                </a:rPr>
                <a:t>22,65%</a:t>
              </a:r>
            </a:p>
            <a:p>
              <a:pPr algn="ctr">
                <a:lnSpc>
                  <a:spcPct val="250000"/>
                </a:lnSpc>
              </a:pPr>
              <a:r>
                <a:rPr lang="es-MX" sz="1400" dirty="0">
                  <a:latin typeface="Poppins" panose="00000500000000000000" pitchFamily="2" charset="0"/>
                  <a:cs typeface="Poppins" panose="00000500000000000000" pitchFamily="2" charset="0"/>
                </a:rPr>
                <a:t>68,52%</a:t>
              </a:r>
            </a:p>
            <a:p>
              <a:pPr algn="ctr">
                <a:lnSpc>
                  <a:spcPct val="250000"/>
                </a:lnSpc>
              </a:pPr>
              <a:r>
                <a:rPr lang="es-MX" sz="1400" dirty="0">
                  <a:latin typeface="Poppins" panose="00000500000000000000" pitchFamily="2" charset="0"/>
                  <a:cs typeface="Poppins" panose="00000500000000000000" pitchFamily="2" charset="0"/>
                </a:rPr>
                <a:t>5,35%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6EBF3421-44BA-08DE-B93B-99BD3F02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8123068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F55110-6A46-8AA6-B5B2-6006DC4DF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30878"/>
            <a:ext cx="2569029" cy="1774373"/>
          </a:xfrm>
          <a:prstGeom prst="rect">
            <a:avLst/>
          </a:prstGeom>
        </p:spPr>
      </p:pic>
      <p:sp>
        <p:nvSpPr>
          <p:cNvPr id="48" name="Título 1">
            <a:extLst>
              <a:ext uri="{FF2B5EF4-FFF2-40B4-BE49-F238E27FC236}">
                <a16:creationId xmlns:a16="http://schemas.microsoft.com/office/drawing/2014/main" id="{AEEE9964-CA8E-4926-9C9D-3B6D7A3574B2}"/>
              </a:ext>
            </a:extLst>
          </p:cNvPr>
          <p:cNvSpPr txBox="1">
            <a:spLocks/>
          </p:cNvSpPr>
          <p:nvPr/>
        </p:nvSpPr>
        <p:spPr>
          <a:xfrm>
            <a:off x="324874" y="428985"/>
            <a:ext cx="1156970" cy="16927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9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</a:t>
            </a:r>
            <a:endParaRPr lang="es-CO" sz="9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ACE7B4D-2C0A-4CC6-9364-9340467DBC5B}"/>
              </a:ext>
            </a:extLst>
          </p:cNvPr>
          <p:cNvSpPr/>
          <p:nvPr/>
        </p:nvSpPr>
        <p:spPr>
          <a:xfrm>
            <a:off x="1450894" y="485787"/>
            <a:ext cx="6359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Medición de satisfacción - canales DAC</a:t>
            </a:r>
            <a:endParaRPr lang="es-CO" sz="32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Subtítulo 2">
            <a:extLst>
              <a:ext uri="{FF2B5EF4-FFF2-40B4-BE49-F238E27FC236}">
                <a16:creationId xmlns:a16="http://schemas.microsoft.com/office/drawing/2014/main" id="{32D156A4-0BAF-47D8-9140-4F2B679AE2D8}"/>
              </a:ext>
            </a:extLst>
          </p:cNvPr>
          <p:cNvSpPr txBox="1">
            <a:spLocks/>
          </p:cNvSpPr>
          <p:nvPr/>
        </p:nvSpPr>
        <p:spPr>
          <a:xfrm>
            <a:off x="7326438" y="5638212"/>
            <a:ext cx="2093832" cy="278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SzPct val="150000"/>
            </a:pPr>
            <a:r>
              <a:rPr lang="es-MX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Total</a:t>
            </a:r>
            <a:endParaRPr lang="es-CO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F52493D9-9E3A-413F-AF75-86F58C69F8ED}"/>
              </a:ext>
            </a:extLst>
          </p:cNvPr>
          <p:cNvCxnSpPr>
            <a:cxnSpLocks/>
          </p:cNvCxnSpPr>
          <p:nvPr/>
        </p:nvCxnSpPr>
        <p:spPr>
          <a:xfrm>
            <a:off x="903359" y="3705419"/>
            <a:ext cx="9851724" cy="0"/>
          </a:xfrm>
          <a:prstGeom prst="line">
            <a:avLst/>
          </a:prstGeom>
          <a:ln>
            <a:solidFill>
              <a:srgbClr val="185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DBBA6F54-2710-46CF-90C1-8DD5243A85B0}"/>
              </a:ext>
            </a:extLst>
          </p:cNvPr>
          <p:cNvCxnSpPr>
            <a:cxnSpLocks/>
          </p:cNvCxnSpPr>
          <p:nvPr/>
        </p:nvCxnSpPr>
        <p:spPr>
          <a:xfrm>
            <a:off x="903359" y="3170054"/>
            <a:ext cx="9851724" cy="0"/>
          </a:xfrm>
          <a:prstGeom prst="line">
            <a:avLst/>
          </a:prstGeom>
          <a:ln>
            <a:solidFill>
              <a:srgbClr val="185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12F264B6-983A-4FD9-84A7-B511B84212C1}"/>
              </a:ext>
            </a:extLst>
          </p:cNvPr>
          <p:cNvCxnSpPr>
            <a:cxnSpLocks/>
          </p:cNvCxnSpPr>
          <p:nvPr/>
        </p:nvCxnSpPr>
        <p:spPr>
          <a:xfrm>
            <a:off x="903359" y="2617433"/>
            <a:ext cx="9851724" cy="0"/>
          </a:xfrm>
          <a:prstGeom prst="line">
            <a:avLst/>
          </a:prstGeom>
          <a:ln>
            <a:solidFill>
              <a:srgbClr val="185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473A28F1-2463-42DA-AEB3-7BC78BE8DA3D}"/>
              </a:ext>
            </a:extLst>
          </p:cNvPr>
          <p:cNvCxnSpPr>
            <a:cxnSpLocks/>
          </p:cNvCxnSpPr>
          <p:nvPr/>
        </p:nvCxnSpPr>
        <p:spPr>
          <a:xfrm flipV="1">
            <a:off x="903359" y="4195696"/>
            <a:ext cx="9851724" cy="42134"/>
          </a:xfrm>
          <a:prstGeom prst="line">
            <a:avLst/>
          </a:prstGeom>
          <a:ln>
            <a:solidFill>
              <a:srgbClr val="185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dondear rectángulo de esquina diagonal 11">
            <a:extLst>
              <a:ext uri="{FF2B5EF4-FFF2-40B4-BE49-F238E27FC236}">
                <a16:creationId xmlns:a16="http://schemas.microsoft.com/office/drawing/2014/main" id="{51715165-D0B7-4B81-94AD-3E8270275C5F}"/>
              </a:ext>
            </a:extLst>
          </p:cNvPr>
          <p:cNvSpPr/>
          <p:nvPr/>
        </p:nvSpPr>
        <p:spPr>
          <a:xfrm>
            <a:off x="9021950" y="5917016"/>
            <a:ext cx="2595155" cy="336249"/>
          </a:xfrm>
          <a:prstGeom prst="round2DiagRect">
            <a:avLst/>
          </a:prstGeom>
          <a:solidFill>
            <a:srgbClr val="0C5641">
              <a:alpha val="89804"/>
            </a:srgbClr>
          </a:solidFill>
          <a:ln>
            <a:solidFill>
              <a:srgbClr val="2567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CO" dirty="0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46FB871A-150C-4D51-9281-8D6FE58787E0}"/>
              </a:ext>
            </a:extLst>
          </p:cNvPr>
          <p:cNvSpPr txBox="1"/>
          <p:nvPr/>
        </p:nvSpPr>
        <p:spPr>
          <a:xfrm>
            <a:off x="9551057" y="6259917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18564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Satisfacción</a:t>
            </a:r>
            <a:endParaRPr lang="es-CO" b="1" dirty="0">
              <a:solidFill>
                <a:srgbClr val="18564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AE8C6ACB-5FE0-473A-9DB2-A41C61546211}"/>
              </a:ext>
            </a:extLst>
          </p:cNvPr>
          <p:cNvSpPr txBox="1"/>
          <p:nvPr/>
        </p:nvSpPr>
        <p:spPr>
          <a:xfrm>
            <a:off x="9843701" y="590945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96,53%</a:t>
            </a:r>
            <a:endParaRPr lang="es-CO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BC831397-FC08-44E3-B62F-4EBB82E15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727" y="4373457"/>
            <a:ext cx="2305308" cy="1536272"/>
          </a:xfrm>
          <a:prstGeom prst="rect">
            <a:avLst/>
          </a:prstGeom>
        </p:spPr>
      </p:pic>
      <p:graphicFrame>
        <p:nvGraphicFramePr>
          <p:cNvPr id="83" name="Gráfico 82">
            <a:extLst>
              <a:ext uri="{FF2B5EF4-FFF2-40B4-BE49-F238E27FC236}">
                <a16:creationId xmlns:a16="http://schemas.microsoft.com/office/drawing/2014/main" id="{73B1F569-4CCD-4092-84F7-7BF34CE6DF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334679"/>
              </p:ext>
            </p:extLst>
          </p:nvPr>
        </p:nvGraphicFramePr>
        <p:xfrm>
          <a:off x="1481844" y="5048620"/>
          <a:ext cx="6771428" cy="1520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CuadroTexto 30">
            <a:extLst>
              <a:ext uri="{FF2B5EF4-FFF2-40B4-BE49-F238E27FC236}">
                <a16:creationId xmlns:a16="http://schemas.microsoft.com/office/drawing/2014/main" id="{DC653939-B26A-42B9-AEE1-B432D30D6AAC}"/>
              </a:ext>
            </a:extLst>
          </p:cNvPr>
          <p:cNvSpPr txBox="1"/>
          <p:nvPr/>
        </p:nvSpPr>
        <p:spPr>
          <a:xfrm>
            <a:off x="6819139" y="4895148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latin typeface="Poppins" panose="00000500000000000000" pitchFamily="2" charset="0"/>
                <a:cs typeface="Poppins" panose="00000500000000000000" pitchFamily="2" charset="0"/>
              </a:rPr>
              <a:t>91,19%</a:t>
            </a:r>
            <a:endParaRPr lang="es-CO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F08E82E2-1B16-4C24-BB12-D38663C8164C}"/>
              </a:ext>
            </a:extLst>
          </p:cNvPr>
          <p:cNvSpPr txBox="1"/>
          <p:nvPr/>
        </p:nvSpPr>
        <p:spPr>
          <a:xfrm>
            <a:off x="4799712" y="4888875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latin typeface="Poppins" panose="00000500000000000000" pitchFamily="2" charset="0"/>
                <a:cs typeface="Poppins" panose="00000500000000000000" pitchFamily="2" charset="0"/>
              </a:rPr>
              <a:t>96,91%</a:t>
            </a:r>
            <a:endParaRPr lang="es-CO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18FE903C-B85A-478D-BF80-982C9C597E8B}"/>
              </a:ext>
            </a:extLst>
          </p:cNvPr>
          <p:cNvSpPr txBox="1"/>
          <p:nvPr/>
        </p:nvSpPr>
        <p:spPr>
          <a:xfrm>
            <a:off x="2793773" y="4895047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latin typeface="Poppins" panose="00000500000000000000" pitchFamily="2" charset="0"/>
                <a:cs typeface="Poppins" panose="00000500000000000000" pitchFamily="2" charset="0"/>
              </a:rPr>
              <a:t>96,70%</a:t>
            </a:r>
            <a:endParaRPr lang="es-CO" sz="1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BD64C838-409A-4E56-B45E-3E173627A7E3}"/>
              </a:ext>
            </a:extLst>
          </p:cNvPr>
          <p:cNvSpPr txBox="1"/>
          <p:nvPr/>
        </p:nvSpPr>
        <p:spPr>
          <a:xfrm>
            <a:off x="2863503" y="5707200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1.040</a:t>
            </a:r>
            <a:endParaRPr lang="es-CO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2BAB3A7B-16BD-420F-93DB-2B4B448B840A}"/>
              </a:ext>
            </a:extLst>
          </p:cNvPr>
          <p:cNvSpPr txBox="1"/>
          <p:nvPr/>
        </p:nvSpPr>
        <p:spPr>
          <a:xfrm>
            <a:off x="4859878" y="570720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3.145</a:t>
            </a:r>
            <a:endParaRPr lang="es-CO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AA6EE286-E26C-4AD6-8CEA-4AD7095E8557}"/>
              </a:ext>
            </a:extLst>
          </p:cNvPr>
          <p:cNvSpPr txBox="1"/>
          <p:nvPr/>
        </p:nvSpPr>
        <p:spPr>
          <a:xfrm>
            <a:off x="6911311" y="570720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261</a:t>
            </a:r>
            <a:endParaRPr lang="es-CO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772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EBF3421-44BA-08DE-B93B-99BD3F02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8123068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F55110-6A46-8AA6-B5B2-6006DC4DF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48" name="Título 1">
            <a:extLst>
              <a:ext uri="{FF2B5EF4-FFF2-40B4-BE49-F238E27FC236}">
                <a16:creationId xmlns:a16="http://schemas.microsoft.com/office/drawing/2014/main" id="{77E2F3D4-4854-4913-9F4D-9C33FE3A4F19}"/>
              </a:ext>
            </a:extLst>
          </p:cNvPr>
          <p:cNvSpPr txBox="1">
            <a:spLocks/>
          </p:cNvSpPr>
          <p:nvPr/>
        </p:nvSpPr>
        <p:spPr>
          <a:xfrm>
            <a:off x="142124" y="407448"/>
            <a:ext cx="1156970" cy="16927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9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</a:t>
            </a:r>
            <a:endParaRPr lang="es-CO" sz="9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4AD3CD00-6CEF-4110-AB38-B9A03A8FFB28}"/>
              </a:ext>
            </a:extLst>
          </p:cNvPr>
          <p:cNvSpPr/>
          <p:nvPr/>
        </p:nvSpPr>
        <p:spPr>
          <a:xfrm>
            <a:off x="1358989" y="498894"/>
            <a:ext cx="59796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Medición de satisfacción – canal presencial</a:t>
            </a: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79948E67-F4D8-4458-A715-3548471F1A50}"/>
              </a:ext>
            </a:extLst>
          </p:cNvPr>
          <p:cNvGrpSpPr/>
          <p:nvPr/>
        </p:nvGrpSpPr>
        <p:grpSpPr>
          <a:xfrm>
            <a:off x="621846" y="1748358"/>
            <a:ext cx="8748577" cy="3650999"/>
            <a:chOff x="604429" y="1963284"/>
            <a:chExt cx="8748577" cy="3650999"/>
          </a:xfrm>
        </p:grpSpPr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B7C4B8B0-84B7-40AD-9F98-0256F9E3F46F}"/>
                </a:ext>
              </a:extLst>
            </p:cNvPr>
            <p:cNvSpPr txBox="1"/>
            <p:nvPr/>
          </p:nvSpPr>
          <p:spPr>
            <a:xfrm>
              <a:off x="1636150" y="1963284"/>
              <a:ext cx="6483228" cy="2496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Pregunta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¿Cuál es tu nivel de satisfacción general con la atención recibida a través de este canal?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¿Qué tan amable fue la persona que atendió tu requerimiento o solicitud?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¿Te pareció fácil realizar tu solicitud?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¿Fue solucionado tu requerimiento en esta atención?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¿Recomendarías a un familiar o amigo el servicio que acabas de recibir?</a:t>
              </a:r>
            </a:p>
          </p:txBody>
        </p: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BB8FEBE3-B147-440C-8DEC-C6106C06864E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2530690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982D5E74-3CC6-4A90-89F5-7D65635B5D91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2953268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82A694D0-B972-4D70-8265-9196EC4AA658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3323763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8528FB36-5275-453E-B930-2ECBB4EEF5B6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3707532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1E50F4C7-D340-41A7-B395-232887896EB2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4103987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EE91CC26-0690-478B-9951-009DE8E53669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4506074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64F9A84C-455B-48B3-A114-2F75A37A4F90}"/>
                </a:ext>
              </a:extLst>
            </p:cNvPr>
            <p:cNvSpPr txBox="1"/>
            <p:nvPr/>
          </p:nvSpPr>
          <p:spPr>
            <a:xfrm>
              <a:off x="691654" y="1963284"/>
              <a:ext cx="1076411" cy="365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Número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2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3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4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5</a:t>
              </a:r>
            </a:p>
            <a:p>
              <a:pPr algn="ctr">
                <a:lnSpc>
                  <a:spcPct val="250000"/>
                </a:lnSpc>
              </a:pPr>
              <a:endParaRPr lang="es-MX" sz="1000" b="1" dirty="0">
                <a:solidFill>
                  <a:srgbClr val="185B3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>
                <a:lnSpc>
                  <a:spcPct val="250000"/>
                </a:lnSpc>
              </a:pPr>
              <a:endParaRPr lang="es-MX" sz="1000" b="1" dirty="0">
                <a:solidFill>
                  <a:srgbClr val="185B3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>
                <a:lnSpc>
                  <a:spcPct val="250000"/>
                </a:lnSpc>
              </a:pPr>
              <a:endParaRPr lang="es-MX" sz="1000" b="1" dirty="0">
                <a:solidFill>
                  <a:srgbClr val="185B37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072D9A48-B01D-4593-947E-1BF87C178167}"/>
                </a:ext>
              </a:extLst>
            </p:cNvPr>
            <p:cNvSpPr txBox="1"/>
            <p:nvPr/>
          </p:nvSpPr>
          <p:spPr>
            <a:xfrm>
              <a:off x="8202796" y="1991103"/>
              <a:ext cx="1076411" cy="2496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Resultado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98,6%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98,7%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93,4%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94,8%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98,2%</a:t>
              </a:r>
            </a:p>
          </p:txBody>
        </p:sp>
      </p:grpSp>
      <p:sp>
        <p:nvSpPr>
          <p:cNvPr id="65" name="Redondear rectángulo de esquina diagonal 11">
            <a:extLst>
              <a:ext uri="{FF2B5EF4-FFF2-40B4-BE49-F238E27FC236}">
                <a16:creationId xmlns:a16="http://schemas.microsoft.com/office/drawing/2014/main" id="{9113CBE4-7064-41F5-9F24-8011DC6D2AC3}"/>
              </a:ext>
            </a:extLst>
          </p:cNvPr>
          <p:cNvSpPr/>
          <p:nvPr/>
        </p:nvSpPr>
        <p:spPr>
          <a:xfrm>
            <a:off x="9774314" y="4353872"/>
            <a:ext cx="1917577" cy="336249"/>
          </a:xfrm>
          <a:prstGeom prst="round2DiagRect">
            <a:avLst/>
          </a:prstGeom>
          <a:solidFill>
            <a:srgbClr val="0C5641">
              <a:alpha val="89804"/>
            </a:srgbClr>
          </a:solidFill>
          <a:ln>
            <a:solidFill>
              <a:srgbClr val="2567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CO" dirty="0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DC251ADE-1467-46BF-B67D-BCA8EAB47366}"/>
              </a:ext>
            </a:extLst>
          </p:cNvPr>
          <p:cNvSpPr txBox="1"/>
          <p:nvPr/>
        </p:nvSpPr>
        <p:spPr>
          <a:xfrm>
            <a:off x="10117305" y="469012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18564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Promedio</a:t>
            </a:r>
            <a:endParaRPr lang="es-CO" b="1" dirty="0">
              <a:solidFill>
                <a:srgbClr val="18564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8914B0E9-1C9D-454B-BA8F-BC2A04854DC4}"/>
              </a:ext>
            </a:extLst>
          </p:cNvPr>
          <p:cNvSpPr txBox="1"/>
          <p:nvPr/>
        </p:nvSpPr>
        <p:spPr>
          <a:xfrm>
            <a:off x="10351344" y="434770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96,7%</a:t>
            </a:r>
            <a:endParaRPr lang="es-CO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9" name="Imagen 78">
            <a:extLst>
              <a:ext uri="{FF2B5EF4-FFF2-40B4-BE49-F238E27FC236}">
                <a16:creationId xmlns:a16="http://schemas.microsoft.com/office/drawing/2014/main" id="{53ED94D5-B5BF-4990-B0A0-4E4E72F8E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14" y="1063722"/>
            <a:ext cx="2184175" cy="3277542"/>
          </a:xfrm>
          <a:prstGeom prst="rect">
            <a:avLst/>
          </a:prstGeom>
        </p:spPr>
      </p:pic>
      <p:graphicFrame>
        <p:nvGraphicFramePr>
          <p:cNvPr id="80" name="Gráfico 79">
            <a:extLst>
              <a:ext uri="{FF2B5EF4-FFF2-40B4-BE49-F238E27FC236}">
                <a16:creationId xmlns:a16="http://schemas.microsoft.com/office/drawing/2014/main" id="{1A0A3C8C-360E-48CD-A6F4-CA34BA0088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483918"/>
              </p:ext>
            </p:extLst>
          </p:nvPr>
        </p:nvGraphicFramePr>
        <p:xfrm>
          <a:off x="1872707" y="4748934"/>
          <a:ext cx="6717139" cy="1657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1" name="CuadroTexto 80">
            <a:extLst>
              <a:ext uri="{FF2B5EF4-FFF2-40B4-BE49-F238E27FC236}">
                <a16:creationId xmlns:a16="http://schemas.microsoft.com/office/drawing/2014/main" id="{34FF30AA-86DC-4021-9351-2F914270151F}"/>
              </a:ext>
            </a:extLst>
          </p:cNvPr>
          <p:cNvSpPr txBox="1"/>
          <p:nvPr/>
        </p:nvSpPr>
        <p:spPr>
          <a:xfrm>
            <a:off x="11015286" y="1776177"/>
            <a:ext cx="1548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rgbClr val="18564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Carlos Mario Uribe</a:t>
            </a:r>
            <a:endParaRPr lang="es-CO" sz="800" dirty="0">
              <a:solidFill>
                <a:srgbClr val="18564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34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EBF3421-44BA-08DE-B93B-99BD3F02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8123068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F55110-6A46-8AA6-B5B2-6006DC4DF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1542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792671C-397D-4B59-8B7B-B4A908AC00EF}"/>
              </a:ext>
            </a:extLst>
          </p:cNvPr>
          <p:cNvSpPr/>
          <p:nvPr/>
        </p:nvSpPr>
        <p:spPr>
          <a:xfrm>
            <a:off x="1544791" y="520369"/>
            <a:ext cx="6369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</a:t>
            </a:r>
            <a:r>
              <a:rPr lang="es-CO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edición de satisfacción – canal virtual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CE9DD27-CA8F-43D5-9514-94D3ECA596DB}"/>
              </a:ext>
            </a:extLst>
          </p:cNvPr>
          <p:cNvGrpSpPr/>
          <p:nvPr/>
        </p:nvGrpSpPr>
        <p:grpSpPr>
          <a:xfrm>
            <a:off x="502639" y="1735347"/>
            <a:ext cx="8800623" cy="3680194"/>
            <a:chOff x="593998" y="1963284"/>
            <a:chExt cx="8800623" cy="3680194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A029A9E-0F29-4C9D-BFD1-CEFF99236A29}"/>
                </a:ext>
              </a:extLst>
            </p:cNvPr>
            <p:cNvSpPr txBox="1"/>
            <p:nvPr/>
          </p:nvSpPr>
          <p:spPr>
            <a:xfrm>
              <a:off x="1636150" y="1963284"/>
              <a:ext cx="6764136" cy="364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Pregunta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Facilidad que tuviste para comunicarte con el canal virtual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Amabilidad y respeto de la persona que te atendió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Habilidad de la persona que atendió tu interacción para darte una respuesta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Conocimiento del tema por parte de la persona que atendió tu llamada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Recibiste la información de forma completa y clara por parte de la persona que atendió tu llamada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Agilidad de la persona que atendió tu llamada al momento de brindarte la información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La solución a tus necesidades de información.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Satisfacción con el proceso de atención telefónica. </a:t>
              </a:r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3420CA6-E528-4E66-9D35-9ED5EA2B8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2530690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37CA894C-4AC7-4B9A-AA93-214A0AC1B984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2953268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7321C805-C70C-4BA7-94BE-6F5ECA56F8BC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3323763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2B42BF4A-BC88-4EB2-A8D0-0AA5D885C4A8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3707532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04EA8A08-0E79-4ED3-8481-5411734BA956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4103987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CB27299-608D-4411-8A42-DBEE0540C286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4506074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50D457AB-17B0-4919-884C-5BA585BD2D6E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4869002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476AFB94-844E-4E91-997B-28E409817923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5262792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C2EEC244-ED66-4CDB-B201-2C52019B9498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5643478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1140EC2-FCBE-48D5-A365-69A71540FE9C}"/>
                </a:ext>
              </a:extLst>
            </p:cNvPr>
            <p:cNvSpPr txBox="1"/>
            <p:nvPr/>
          </p:nvSpPr>
          <p:spPr>
            <a:xfrm>
              <a:off x="593998" y="1963284"/>
              <a:ext cx="1076411" cy="365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Número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2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3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4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5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6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7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8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AE2ABE2-1AD0-437B-88E0-766735D24510}"/>
                </a:ext>
              </a:extLst>
            </p:cNvPr>
            <p:cNvSpPr txBox="1"/>
            <p:nvPr/>
          </p:nvSpPr>
          <p:spPr>
            <a:xfrm>
              <a:off x="8318210" y="1991103"/>
              <a:ext cx="1076411" cy="365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Resultado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96,17%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96,17%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93,10%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91,57%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89,27%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90,80%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81,23%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91,19%</a:t>
              </a:r>
            </a:p>
          </p:txBody>
        </p:sp>
      </p:grpSp>
      <p:sp>
        <p:nvSpPr>
          <p:cNvPr id="20" name="Redondear rectángulo de esquina diagonal 11">
            <a:extLst>
              <a:ext uri="{FF2B5EF4-FFF2-40B4-BE49-F238E27FC236}">
                <a16:creationId xmlns:a16="http://schemas.microsoft.com/office/drawing/2014/main" id="{BD82E915-FB11-43A1-96B0-8DEC1EAB363B}"/>
              </a:ext>
            </a:extLst>
          </p:cNvPr>
          <p:cNvSpPr/>
          <p:nvPr/>
        </p:nvSpPr>
        <p:spPr>
          <a:xfrm>
            <a:off x="9667784" y="4706581"/>
            <a:ext cx="2021578" cy="336249"/>
          </a:xfrm>
          <a:prstGeom prst="round2DiagRect">
            <a:avLst/>
          </a:prstGeom>
          <a:solidFill>
            <a:srgbClr val="0C5641">
              <a:alpha val="89804"/>
            </a:srgbClr>
          </a:solidFill>
          <a:ln>
            <a:solidFill>
              <a:srgbClr val="2567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98C398F-3E71-4EBF-BB21-04C3F1D2886C}"/>
              </a:ext>
            </a:extLst>
          </p:cNvPr>
          <p:cNvSpPr txBox="1"/>
          <p:nvPr/>
        </p:nvSpPr>
        <p:spPr>
          <a:xfrm>
            <a:off x="10095048" y="5078908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18564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Promedio</a:t>
            </a:r>
            <a:endParaRPr lang="es-CO" b="1" dirty="0">
              <a:solidFill>
                <a:srgbClr val="18564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9BFD3E0-EB15-4EEE-9080-EE1DD667779E}"/>
              </a:ext>
            </a:extLst>
          </p:cNvPr>
          <p:cNvSpPr txBox="1"/>
          <p:nvPr/>
        </p:nvSpPr>
        <p:spPr>
          <a:xfrm>
            <a:off x="10332531" y="4706581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91,19%</a:t>
            </a:r>
            <a:endParaRPr lang="es-CO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A7F0F34D-E8AF-40A8-82F7-EA3BA27E6349}"/>
              </a:ext>
            </a:extLst>
          </p:cNvPr>
          <p:cNvSpPr txBox="1">
            <a:spLocks/>
          </p:cNvSpPr>
          <p:nvPr/>
        </p:nvSpPr>
        <p:spPr>
          <a:xfrm>
            <a:off x="142124" y="407448"/>
            <a:ext cx="1235360" cy="16927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9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</a:t>
            </a:r>
            <a:endParaRPr lang="es-CO" sz="9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FD6C32C-00BF-47A7-BE9E-9140375CD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247" y="1597588"/>
            <a:ext cx="2070855" cy="310749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7854C139-E9E5-45A4-A9F7-E5F8958379C7}"/>
              </a:ext>
            </a:extLst>
          </p:cNvPr>
          <p:cNvSpPr txBox="1"/>
          <p:nvPr/>
        </p:nvSpPr>
        <p:spPr>
          <a:xfrm>
            <a:off x="11068023" y="2302753"/>
            <a:ext cx="9316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>
                <a:solidFill>
                  <a:srgbClr val="18564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Martha Villada</a:t>
            </a:r>
            <a:endParaRPr lang="es-CO" sz="800" dirty="0">
              <a:solidFill>
                <a:srgbClr val="18564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91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EBF3421-44BA-08DE-B93B-99BD3F02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8123068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F55110-6A46-8AA6-B5B2-6006DC4DF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1F047F9-1D69-44AF-9979-069FF864CA36}"/>
              </a:ext>
            </a:extLst>
          </p:cNvPr>
          <p:cNvSpPr/>
          <p:nvPr/>
        </p:nvSpPr>
        <p:spPr>
          <a:xfrm>
            <a:off x="1381607" y="508783"/>
            <a:ext cx="6483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Medición de satisfacción - canal telefónico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4A280E9-1202-4103-BF13-CF53548255C4}"/>
              </a:ext>
            </a:extLst>
          </p:cNvPr>
          <p:cNvGrpSpPr/>
          <p:nvPr/>
        </p:nvGrpSpPr>
        <p:grpSpPr>
          <a:xfrm>
            <a:off x="460224" y="1615196"/>
            <a:ext cx="8845006" cy="3680194"/>
            <a:chOff x="593999" y="1963284"/>
            <a:chExt cx="8845006" cy="3680194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9A34519-C3CE-4718-BC7F-BCC916415413}"/>
                </a:ext>
              </a:extLst>
            </p:cNvPr>
            <p:cNvSpPr txBox="1"/>
            <p:nvPr/>
          </p:nvSpPr>
          <p:spPr>
            <a:xfrm>
              <a:off x="1636149" y="1963284"/>
              <a:ext cx="6859915" cy="364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Pregunta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Facilidad que tuviste para comunicarte con la línea.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Amabilidad y respeto de la persona que te atendió.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Capacidad de escucha y habilidad de la persona que atendió tu llamada para darte una respuesta.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Conocimiento del tema por parte de la persona que atendió tu llamada.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Recibiste la información de forma completa y clara por parte de la persona que atendió tu llamada. 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Agilidad de la persona que atendió tu llamada al momento de brindarte la información.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La solución a tus necesidades de información.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dirty="0">
                  <a:latin typeface="Poppins" panose="00000500000000000000" pitchFamily="2" charset="0"/>
                  <a:cs typeface="Poppins" panose="00000500000000000000" pitchFamily="2" charset="0"/>
                </a:rPr>
                <a:t>Satisfacción con el proceso de atención telefónica. </a:t>
              </a:r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731C692B-A85D-4222-AB09-1D319A6657B5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2530690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24650FD-2042-4703-851D-0221196DEBE0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2953268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B450C804-F595-4976-B34A-50D1B3D443E5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3323763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E142887-6C8B-4C89-A371-7C08CA44A576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3707532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5D430D45-288D-4BE3-BE62-E6E449C33766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4103987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CB791A53-A208-491C-81EE-E47A60954863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4506074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3DB5D146-2F73-4B72-905D-3FB74C674D00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4869002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CCEF66E0-30B5-4C05-A024-198E95C58B26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5262792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9681E116-B703-46AE-929E-7AFDFFFF2A7D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" y="5643478"/>
              <a:ext cx="8748577" cy="0"/>
            </a:xfrm>
            <a:prstGeom prst="line">
              <a:avLst/>
            </a:prstGeom>
            <a:ln>
              <a:solidFill>
                <a:srgbClr val="185B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C90A05F-6CEA-49E0-BC77-AC80C9826766}"/>
                </a:ext>
              </a:extLst>
            </p:cNvPr>
            <p:cNvSpPr txBox="1"/>
            <p:nvPr/>
          </p:nvSpPr>
          <p:spPr>
            <a:xfrm>
              <a:off x="593999" y="1963284"/>
              <a:ext cx="1076411" cy="365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Número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2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3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4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5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6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7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8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A2258D7B-1E7B-4EDA-AF38-54BEDD959C3D}"/>
                </a:ext>
              </a:extLst>
            </p:cNvPr>
            <p:cNvSpPr txBox="1"/>
            <p:nvPr/>
          </p:nvSpPr>
          <p:spPr>
            <a:xfrm>
              <a:off x="8362594" y="1991103"/>
              <a:ext cx="1076411" cy="365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s-MX" sz="1400" b="1" dirty="0">
                  <a:solidFill>
                    <a:srgbClr val="185B37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Resultado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97,04%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99,01%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98,31%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97,11%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96,41%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96,82%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94,09%</a:t>
              </a:r>
            </a:p>
            <a:p>
              <a:pPr algn="ctr">
                <a:lnSpc>
                  <a:spcPct val="250000"/>
                </a:lnSpc>
              </a:pPr>
              <a:r>
                <a:rPr lang="es-MX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96,47%</a:t>
              </a:r>
            </a:p>
          </p:txBody>
        </p:sp>
      </p:grpSp>
      <p:sp>
        <p:nvSpPr>
          <p:cNvPr id="19" name="Redondear rectángulo de esquina diagonal 11">
            <a:extLst>
              <a:ext uri="{FF2B5EF4-FFF2-40B4-BE49-F238E27FC236}">
                <a16:creationId xmlns:a16="http://schemas.microsoft.com/office/drawing/2014/main" id="{CE3EE973-DEE5-4E61-8AD9-2F865D919654}"/>
              </a:ext>
            </a:extLst>
          </p:cNvPr>
          <p:cNvSpPr/>
          <p:nvPr/>
        </p:nvSpPr>
        <p:spPr>
          <a:xfrm>
            <a:off x="9865654" y="4646837"/>
            <a:ext cx="1790727" cy="336249"/>
          </a:xfrm>
          <a:prstGeom prst="round2DiagRect">
            <a:avLst/>
          </a:prstGeom>
          <a:solidFill>
            <a:srgbClr val="0C5641">
              <a:alpha val="89804"/>
            </a:srgbClr>
          </a:solidFill>
          <a:ln>
            <a:solidFill>
              <a:srgbClr val="2567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endParaRPr lang="es-CO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60FA396-03AA-41BA-BA4F-BB7333EF0961}"/>
              </a:ext>
            </a:extLst>
          </p:cNvPr>
          <p:cNvSpPr txBox="1"/>
          <p:nvPr/>
        </p:nvSpPr>
        <p:spPr>
          <a:xfrm>
            <a:off x="10108111" y="4971346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18564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Promedio</a:t>
            </a:r>
            <a:endParaRPr lang="es-CO" b="1" dirty="0">
              <a:solidFill>
                <a:srgbClr val="18564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71CD940-FFAC-471A-B676-384171A6D2AD}"/>
              </a:ext>
            </a:extLst>
          </p:cNvPr>
          <p:cNvSpPr txBox="1"/>
          <p:nvPr/>
        </p:nvSpPr>
        <p:spPr>
          <a:xfrm>
            <a:off x="10311141" y="463982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96,91%</a:t>
            </a:r>
            <a:endParaRPr lang="es-CO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CF59B6A7-99E6-4039-B79F-C7CB2BF3F74E}"/>
              </a:ext>
            </a:extLst>
          </p:cNvPr>
          <p:cNvSpPr txBox="1">
            <a:spLocks/>
          </p:cNvSpPr>
          <p:nvPr/>
        </p:nvSpPr>
        <p:spPr>
          <a:xfrm>
            <a:off x="142124" y="407448"/>
            <a:ext cx="1235360" cy="16927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9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</a:t>
            </a:r>
            <a:endParaRPr lang="es-CO" sz="9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8A7E40C-AEFB-42DE-B305-21DE17E05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153" y="1517322"/>
            <a:ext cx="2085529" cy="312951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B5039A62-86EA-40D6-87BE-50CE570445FB}"/>
              </a:ext>
            </a:extLst>
          </p:cNvPr>
          <p:cNvSpPr txBox="1"/>
          <p:nvPr/>
        </p:nvSpPr>
        <p:spPr>
          <a:xfrm>
            <a:off x="11118211" y="1884791"/>
            <a:ext cx="8707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" dirty="0">
                <a:solidFill>
                  <a:srgbClr val="18564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Diana Roldán</a:t>
            </a:r>
            <a:endParaRPr lang="es-CO" sz="800" dirty="0">
              <a:solidFill>
                <a:srgbClr val="18564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245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1B5E32-779B-E078-C95F-3CE6EE20A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1E1F82E-029F-40F0-A192-C52D2A47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650"/>
            <a:ext cx="8123068" cy="113449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EA7DA9C-0BF4-4DC4-9344-5AF1C1AAC2C4}"/>
              </a:ext>
            </a:extLst>
          </p:cNvPr>
          <p:cNvSpPr/>
          <p:nvPr/>
        </p:nvSpPr>
        <p:spPr>
          <a:xfrm>
            <a:off x="1251827" y="557234"/>
            <a:ext cx="6369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Gracias</a:t>
            </a:r>
            <a:endParaRPr lang="es-CO" sz="5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295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453</Words>
  <Application>Microsoft Office PowerPoint</Application>
  <PresentationFormat>Panorámica</PresentationFormat>
  <Paragraphs>139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Poppins</vt:lpstr>
      <vt:lpstr>Prompt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 JIMENEZ BOTERO</dc:creator>
  <cp:lastModifiedBy>RESPUESTAS PQRSD</cp:lastModifiedBy>
  <cp:revision>30</cp:revision>
  <dcterms:created xsi:type="dcterms:W3CDTF">2025-02-12T15:49:31Z</dcterms:created>
  <dcterms:modified xsi:type="dcterms:W3CDTF">2025-03-20T22:08:57Z</dcterms:modified>
</cp:coreProperties>
</file>