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62" r:id="rId3"/>
    <p:sldId id="272" r:id="rId4"/>
    <p:sldId id="274" r:id="rId5"/>
    <p:sldId id="275" r:id="rId6"/>
    <p:sldId id="263" r:id="rId7"/>
    <p:sldId id="273" r:id="rId8"/>
    <p:sldId id="267"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FBENJUMEAZ\Desktop\Dr%20Cardales%20Agosto%2028%20de%202020\PPTO%20ESTIMADO%20CERO%20PESOS_%20Dr%20Cardal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32827188668237"/>
          <c:y val="0.1800311007506353"/>
          <c:w val="0.61911064528968696"/>
          <c:h val="0.53837196410805277"/>
        </c:manualLayout>
      </c:layout>
      <c:pie3DChart>
        <c:varyColors val="1"/>
        <c:ser>
          <c:idx val="0"/>
          <c:order val="0"/>
          <c:dPt>
            <c:idx val="0"/>
            <c:bubble3D val="0"/>
            <c:explosion val="11"/>
            <c:spPr>
              <a:solidFill>
                <a:schemeClr val="accent4">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FB99-450F-8CFB-9B032CE3F7F9}"/>
              </c:ext>
            </c:extLst>
          </c:dPt>
          <c:dPt>
            <c:idx val="1"/>
            <c:bubble3D val="0"/>
            <c:explosion val="12"/>
            <c:spPr>
              <a:solidFill>
                <a:srgbClr val="C00000">
                  <a:alpha val="58000"/>
                </a:srgb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FB99-450F-8CFB-9B032CE3F7F9}"/>
              </c:ext>
            </c:extLst>
          </c:dPt>
          <c:dPt>
            <c:idx val="2"/>
            <c:bubble3D val="0"/>
            <c:explosion val="9"/>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FB99-450F-8CFB-9B032CE3F7F9}"/>
              </c:ext>
            </c:extLst>
          </c:dPt>
          <c:dLbls>
            <c:dLbl>
              <c:idx val="0"/>
              <c:layout>
                <c:manualLayout>
                  <c:x val="0.15069981099341623"/>
                  <c:y val="3.4642881210639492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s-MX" sz="1000" dirty="0"/>
                      <a:t>CAPACITACIÓNY DISEÑO CONTENIDOS</a:t>
                    </a:r>
                    <a:r>
                      <a:rPr lang="es-MX" sz="1000" baseline="0" dirty="0"/>
                      <a:t>  PARA FORMAR VIA WEB</a:t>
                    </a:r>
                  </a:p>
                  <a:p>
                    <a:pPr>
                      <a:defRPr sz="2000" b="1"/>
                    </a:pPr>
                    <a:r>
                      <a:rPr lang="es-MX" sz="1000" baseline="0" dirty="0"/>
                      <a:t>6</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528556429506329"/>
                      <c:h val="0.37220866777630357"/>
                    </c:manualLayout>
                  </c15:layout>
                  <c15:showDataLabelsRange val="0"/>
                </c:ext>
                <c:ext xmlns:c16="http://schemas.microsoft.com/office/drawing/2014/chart" uri="{C3380CC4-5D6E-409C-BE32-E72D297353CC}">
                  <c16:uniqueId val="{00000001-FB99-450F-8CFB-9B032CE3F7F9}"/>
                </c:ext>
              </c:extLst>
            </c:dLbl>
            <c:dLbl>
              <c:idx val="1"/>
              <c:layout>
                <c:manualLayout>
                  <c:x val="2.0587577717882079E-2"/>
                  <c:y val="6.6655567882170766E-2"/>
                </c:manualLayout>
              </c:layout>
              <c:tx>
                <c:rich>
                  <a:bodyPr/>
                  <a:lstStyle/>
                  <a:p>
                    <a:r>
                      <a:rPr lang="es-MX" sz="900" dirty="0"/>
                      <a:t>FORMULACIÓN Y EMISIÓN DE INSTRUMENTOS DE PLANIFICACIÓN </a:t>
                    </a:r>
                    <a:fld id="{FF3A034A-622E-483E-A285-A53F9C768946}" type="VALUE">
                      <a:rPr lang="es-MX" sz="900"/>
                      <a:pPr/>
                      <a:t>[VALOR]</a:t>
                    </a:fld>
                    <a:endParaRPr lang="es-MX" sz="900" dirty="0"/>
                  </a:p>
                </c:rich>
              </c:tx>
              <c:showLegendKey val="0"/>
              <c:showVal val="1"/>
              <c:showCatName val="0"/>
              <c:showSerName val="0"/>
              <c:showPercent val="0"/>
              <c:showBubbleSize val="0"/>
              <c:extLst>
                <c:ext xmlns:c15="http://schemas.microsoft.com/office/drawing/2012/chart" uri="{CE6537A1-D6FC-4f65-9D91-7224C49458BB}">
                  <c15:layout>
                    <c:manualLayout>
                      <c:w val="0.2246722225512354"/>
                      <c:h val="0.3507605988561126"/>
                    </c:manualLayout>
                  </c15:layout>
                  <c15:dlblFieldTable/>
                  <c15:showDataLabelsRange val="0"/>
                </c:ext>
                <c:ext xmlns:c16="http://schemas.microsoft.com/office/drawing/2014/chart" uri="{C3380CC4-5D6E-409C-BE32-E72D297353CC}">
                  <c16:uniqueId val="{00000003-FB99-450F-8CFB-9B032CE3F7F9}"/>
                </c:ext>
              </c:extLst>
            </c:dLbl>
            <c:dLbl>
              <c:idx val="2"/>
              <c:layout>
                <c:manualLayout>
                  <c:x val="1.6131461705909326E-3"/>
                  <c:y val="-0.46208083437367276"/>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s-MX" sz="900" dirty="0"/>
                      <a:t>ASISTENCIA TÉCNICA Y TRANSFERENCIA</a:t>
                    </a:r>
                    <a:r>
                      <a:rPr lang="es-MX" sz="900" baseline="0" dirty="0"/>
                      <a:t> TECNOLÓGICA  </a:t>
                    </a:r>
                    <a:fld id="{A9B09E51-77C7-4E81-B0D8-2892F1F1B1BA}" type="VALUE">
                      <a:rPr lang="es-MX" sz="900" smtClean="0"/>
                      <a:pPr>
                        <a:defRPr sz="2000" b="1"/>
                      </a:pPr>
                      <a:t>[VALOR]</a:t>
                    </a:fld>
                    <a:endParaRPr lang="es-MX" sz="900" baseline="0" dirty="0"/>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7611867525196343"/>
                      <c:h val="0.21470715517574229"/>
                    </c:manualLayout>
                  </c15:layout>
                  <c15:dlblFieldTable/>
                  <c15:showDataLabelsRange val="0"/>
                </c:ext>
                <c:ext xmlns:c16="http://schemas.microsoft.com/office/drawing/2014/chart" uri="{C3380CC4-5D6E-409C-BE32-E72D297353CC}">
                  <c16:uniqueId val="{00000005-FB99-450F-8CFB-9B032CE3F7F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'Proyectos por ALCANCE'!$D$104:$D$106</c:f>
              <c:strCache>
                <c:ptCount val="3"/>
                <c:pt idx="0">
                  <c:v>CAPACITACIÓN Y DISEÑO PAGINAS WEB</c:v>
                </c:pt>
                <c:pt idx="1">
                  <c:v>FORMULACION INTRUMENTOS DE PLANIFICACIÓN</c:v>
                </c:pt>
                <c:pt idx="2">
                  <c:v>ASISTENCIA TÉCNICA Y TRANSFERENCIA TECNOLÓGICA</c:v>
                </c:pt>
              </c:strCache>
            </c:strRef>
          </c:cat>
          <c:val>
            <c:numRef>
              <c:f>'Proyectos por ALCANCE'!$E$104:$E$106</c:f>
              <c:numCache>
                <c:formatCode>General</c:formatCode>
                <c:ptCount val="3"/>
                <c:pt idx="0">
                  <c:v>6</c:v>
                </c:pt>
                <c:pt idx="1">
                  <c:v>4</c:v>
                </c:pt>
                <c:pt idx="2">
                  <c:v>18</c:v>
                </c:pt>
              </c:numCache>
            </c:numRef>
          </c:val>
          <c:extLst>
            <c:ext xmlns:c16="http://schemas.microsoft.com/office/drawing/2014/chart" uri="{C3380CC4-5D6E-409C-BE32-E72D297353CC}">
              <c16:uniqueId val="{00000006-FB99-450F-8CFB-9B032CE3F7F9}"/>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image" Target="../media/image10.emf"/><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F41C4639-9F1B-415F-BECA-99D3CAAFA497}" type="datetimeFigureOut">
              <a:rPr lang="es-CO" smtClean="0"/>
              <a:t>4/01/2021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2691317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1C4639-9F1B-415F-BECA-99D3CAAFA497}" type="datetimeFigureOut">
              <a:rPr lang="es-CO" smtClean="0"/>
              <a:t>4/01/2021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10842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1C4639-9F1B-415F-BECA-99D3CAAFA497}" type="datetimeFigureOut">
              <a:rPr lang="es-CO" smtClean="0"/>
              <a:t>4/01/2021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178917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8097" cy="6858000"/>
          </a:xfrm>
          <a:prstGeom prst="rect">
            <a:avLst/>
          </a:prstGeom>
        </p:spPr>
      </p:pic>
    </p:spTree>
    <p:extLst>
      <p:ext uri="{BB962C8B-B14F-4D97-AF65-F5344CB8AC3E}">
        <p14:creationId xmlns:p14="http://schemas.microsoft.com/office/powerpoint/2010/main" val="239879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1C4639-9F1B-415F-BECA-99D3CAAFA497}" type="datetimeFigureOut">
              <a:rPr lang="es-CO" smtClean="0"/>
              <a:t>4/01/2021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475271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41C4639-9F1B-415F-BECA-99D3CAAFA497}" type="datetimeFigureOut">
              <a:rPr lang="es-CO" smtClean="0"/>
              <a:t>4/01/2021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2608088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41C4639-9F1B-415F-BECA-99D3CAAFA497}" type="datetimeFigureOut">
              <a:rPr lang="es-CO" smtClean="0"/>
              <a:t>4/01/2021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364057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41C4639-9F1B-415F-BECA-99D3CAAFA497}" type="datetimeFigureOut">
              <a:rPr lang="es-CO" smtClean="0"/>
              <a:t>4/01/2021</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109568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41C4639-9F1B-415F-BECA-99D3CAAFA497}" type="datetimeFigureOut">
              <a:rPr lang="es-CO" smtClean="0"/>
              <a:t>4/01/2021</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324726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C4639-9F1B-415F-BECA-99D3CAAFA497}" type="datetimeFigureOut">
              <a:rPr lang="es-CO" smtClean="0"/>
              <a:t>4/01/2021</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80614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F41C4639-9F1B-415F-BECA-99D3CAAFA497}" type="datetimeFigureOut">
              <a:rPr lang="es-CO" smtClean="0"/>
              <a:t>4/01/2021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1343341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F41C4639-9F1B-415F-BECA-99D3CAAFA497}" type="datetimeFigureOut">
              <a:rPr lang="es-CO" smtClean="0"/>
              <a:t>4/01/2021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76AAF5F1-394C-4B17-A553-E0C3D43415C5}" type="slidenum">
              <a:rPr lang="es-CO" smtClean="0"/>
              <a:t>‹Nº›</a:t>
            </a:fld>
            <a:endParaRPr lang="es-CO"/>
          </a:p>
        </p:txBody>
      </p:sp>
    </p:spTree>
    <p:extLst>
      <p:ext uri="{BB962C8B-B14F-4D97-AF65-F5344CB8AC3E}">
        <p14:creationId xmlns:p14="http://schemas.microsoft.com/office/powerpoint/2010/main" val="2009671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C4639-9F1B-415F-BECA-99D3CAAFA497}" type="datetimeFigureOut">
              <a:rPr lang="es-CO" smtClean="0"/>
              <a:t>4/01/2021</a:t>
            </a:fld>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AF5F1-394C-4B17-A553-E0C3D43415C5}" type="slidenum">
              <a:rPr lang="es-CO" smtClean="0"/>
              <a:t>‹Nº›</a:t>
            </a:fld>
            <a:endParaRPr lang="es-CO"/>
          </a:p>
        </p:txBody>
      </p:sp>
    </p:spTree>
    <p:extLst>
      <p:ext uri="{BB962C8B-B14F-4D97-AF65-F5344CB8AC3E}">
        <p14:creationId xmlns:p14="http://schemas.microsoft.com/office/powerpoint/2010/main" val="495068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emf"/><Relationship Id="rId3" Type="http://schemas.openxmlformats.org/officeDocument/2006/relationships/chart" Target="../charts/chart1.xml"/><Relationship Id="rId7" Type="http://schemas.openxmlformats.org/officeDocument/2006/relationships/image" Target="../media/image11.emf"/><Relationship Id="rId12" Type="http://schemas.openxmlformats.org/officeDocument/2006/relationships/oleObject" Target="../embeddings/oleObject6.bin"/><Relationship Id="rId17" Type="http://schemas.openxmlformats.org/officeDocument/2006/relationships/image" Target="../media/image16.emf"/><Relationship Id="rId2" Type="http://schemas.openxmlformats.org/officeDocument/2006/relationships/slideLayout" Target="../slideLayouts/slideLayout1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emf"/><Relationship Id="rId5" Type="http://schemas.openxmlformats.org/officeDocument/2006/relationships/image" Target="../media/image10.emf"/><Relationship Id="rId15" Type="http://schemas.openxmlformats.org/officeDocument/2006/relationships/image" Target="../media/image15.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2.emf"/><Relationship Id="rId1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alor Sistema, energía social y Bolsa de Valores"/>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122574"/>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6011" y="5605998"/>
            <a:ext cx="2688609" cy="1129429"/>
          </a:xfrm>
          <a:prstGeom prst="rect">
            <a:avLst/>
          </a:prstGeom>
        </p:spPr>
      </p:pic>
      <p:sp>
        <p:nvSpPr>
          <p:cNvPr id="6" name="CuadroTexto 3"/>
          <p:cNvSpPr txBox="1"/>
          <p:nvPr/>
        </p:nvSpPr>
        <p:spPr>
          <a:xfrm>
            <a:off x="511524" y="1619534"/>
            <a:ext cx="6295676" cy="1077218"/>
          </a:xfrm>
          <a:prstGeom prst="rect">
            <a:avLst/>
          </a:prstGeom>
          <a:noFill/>
        </p:spPr>
        <p:txBody>
          <a:bodyPr wrap="square" rtlCol="0">
            <a:spAutoFit/>
          </a:bodyPr>
          <a:lstStyle/>
          <a:p>
            <a:pPr algn="ctr">
              <a:spcAft>
                <a:spcPts val="0"/>
              </a:spcAft>
            </a:pPr>
            <a:r>
              <a:rPr lang="es-CO" sz="2400" kern="1200" dirty="0">
                <a:solidFill>
                  <a:schemeClr val="bg1"/>
                </a:solidFill>
                <a:effectLst/>
                <a:latin typeface="Arial" panose="020B0604020202020204" pitchFamily="34" charset="0"/>
                <a:ea typeface="Times New Roman" panose="02020603050405020304" pitchFamily="18" charset="0"/>
              </a:rPr>
              <a:t>Dirección de Planificación Agropecuaria</a:t>
            </a:r>
          </a:p>
          <a:p>
            <a:pPr algn="ctr">
              <a:spcAft>
                <a:spcPts val="0"/>
              </a:spcAft>
            </a:pPr>
            <a:r>
              <a:rPr lang="es-CO" sz="2000" kern="1200" dirty="0">
                <a:solidFill>
                  <a:schemeClr val="bg1"/>
                </a:solidFill>
                <a:effectLst/>
                <a:latin typeface="Arial" panose="020B0604020202020204" pitchFamily="34" charset="0"/>
                <a:ea typeface="Times New Roman" panose="02020603050405020304" pitchFamily="18" charset="0"/>
              </a:rPr>
              <a:t>Secretaría de Agricultura y Desarrollo Rural del Departamento de Antioquia</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2" name="Rectángulo 1"/>
          <p:cNvSpPr/>
          <p:nvPr/>
        </p:nvSpPr>
        <p:spPr>
          <a:xfrm>
            <a:off x="1775703" y="449983"/>
            <a:ext cx="3767318" cy="1169551"/>
          </a:xfrm>
          <a:prstGeom prst="rect">
            <a:avLst/>
          </a:prstGeom>
          <a:solidFill>
            <a:srgbClr val="00B050"/>
          </a:solidFill>
        </p:spPr>
        <p:txBody>
          <a:bodyPr wrap="square" lIns="91440" tIns="45720" rIns="91440" bIns="45720">
            <a:spAutoFit/>
          </a:bodyPr>
          <a:lstStyle/>
          <a:p>
            <a:pPr algn="ctr"/>
            <a:r>
              <a:rPr lang="es-ES" sz="7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URPA</a:t>
            </a:r>
          </a:p>
        </p:txBody>
      </p:sp>
      <p:sp>
        <p:nvSpPr>
          <p:cNvPr id="8" name="CuadroTexto 3"/>
          <p:cNvSpPr txBox="1"/>
          <p:nvPr/>
        </p:nvSpPr>
        <p:spPr>
          <a:xfrm>
            <a:off x="2012039" y="3350710"/>
            <a:ext cx="7715249" cy="3046988"/>
          </a:xfrm>
          <a:prstGeom prst="rect">
            <a:avLst/>
          </a:prstGeom>
          <a:noFill/>
        </p:spPr>
        <p:txBody>
          <a:bodyPr wrap="square" rtlCol="0">
            <a:spAutoFit/>
          </a:bodyPr>
          <a:lstStyle/>
          <a:p>
            <a:pPr algn="ctr">
              <a:spcAft>
                <a:spcPts val="0"/>
              </a:spcAft>
            </a:pPr>
            <a:r>
              <a:rPr lang="es-CO" sz="2400" kern="1200" dirty="0">
                <a:solidFill>
                  <a:schemeClr val="bg1"/>
                </a:solidFill>
                <a:effectLst/>
                <a:latin typeface="Arial" panose="020B0604020202020204" pitchFamily="34" charset="0"/>
                <a:ea typeface="Times New Roman" panose="02020603050405020304" pitchFamily="18" charset="0"/>
              </a:rPr>
              <a:t>ANEXO INFO DE GESTIÓN LEY 951</a:t>
            </a:r>
          </a:p>
          <a:p>
            <a:pPr algn="ctr">
              <a:spcAft>
                <a:spcPts val="0"/>
              </a:spcAft>
            </a:pPr>
            <a:r>
              <a:rPr lang="es-MX" sz="2400" dirty="0">
                <a:solidFill>
                  <a:schemeClr val="bg1"/>
                </a:solidFill>
                <a:latin typeface="Arial" panose="020B0604020202020204" pitchFamily="34" charset="0"/>
                <a:ea typeface="Times New Roman" panose="02020603050405020304" pitchFamily="18" charset="0"/>
              </a:rPr>
              <a:t>JESUS ANDRES CARDALES BARRIOS </a:t>
            </a:r>
          </a:p>
          <a:p>
            <a:pPr algn="ctr">
              <a:spcAft>
                <a:spcPts val="0"/>
              </a:spcAft>
            </a:pPr>
            <a:r>
              <a:rPr lang="es-MX" sz="2400" dirty="0">
                <a:solidFill>
                  <a:schemeClr val="bg1"/>
                </a:solidFill>
                <a:effectLst/>
                <a:latin typeface="Arial" panose="020B0604020202020204" pitchFamily="34" charset="0"/>
                <a:ea typeface="Times New Roman" panose="02020603050405020304" pitchFamily="18" charset="0"/>
              </a:rPr>
              <a:t>Director URPA </a:t>
            </a:r>
          </a:p>
          <a:p>
            <a:pPr algn="ctr">
              <a:spcAft>
                <a:spcPts val="0"/>
              </a:spcAft>
            </a:pPr>
            <a:endParaRPr lang="es-MX" sz="2400" dirty="0">
              <a:solidFill>
                <a:schemeClr val="bg1"/>
              </a:solidFill>
              <a:latin typeface="Arial" panose="020B0604020202020204" pitchFamily="34" charset="0"/>
              <a:ea typeface="Times New Roman" panose="02020603050405020304" pitchFamily="18" charset="0"/>
            </a:endParaRPr>
          </a:p>
          <a:p>
            <a:pPr algn="ctr">
              <a:spcAft>
                <a:spcPts val="0"/>
              </a:spcAft>
            </a:pPr>
            <a:endParaRPr lang="es-MX" sz="2400" dirty="0">
              <a:solidFill>
                <a:schemeClr val="bg1"/>
              </a:solidFill>
              <a:effectLst/>
              <a:latin typeface="Arial" panose="020B0604020202020204" pitchFamily="34" charset="0"/>
              <a:ea typeface="Times New Roman" panose="02020603050405020304" pitchFamily="18" charset="0"/>
            </a:endParaRPr>
          </a:p>
          <a:p>
            <a:pPr algn="ctr">
              <a:spcAft>
                <a:spcPts val="0"/>
              </a:spcAft>
            </a:pPr>
            <a:endParaRPr lang="es-MX" sz="2400" dirty="0">
              <a:solidFill>
                <a:schemeClr val="bg1"/>
              </a:solidFill>
              <a:latin typeface="Arial" panose="020B0604020202020204" pitchFamily="34" charset="0"/>
              <a:ea typeface="Times New Roman" panose="02020603050405020304" pitchFamily="18" charset="0"/>
            </a:endParaRPr>
          </a:p>
          <a:p>
            <a:pPr algn="ctr">
              <a:spcAft>
                <a:spcPts val="0"/>
              </a:spcAft>
            </a:pPr>
            <a:endParaRPr lang="es-MX" sz="2400" dirty="0">
              <a:solidFill>
                <a:schemeClr val="bg1"/>
              </a:solidFill>
              <a:effectLst/>
              <a:latin typeface="Arial" panose="020B0604020202020204" pitchFamily="34" charset="0"/>
              <a:ea typeface="Times New Roman" panose="02020603050405020304" pitchFamily="18" charset="0"/>
            </a:endParaRPr>
          </a:p>
          <a:p>
            <a:pPr algn="ctr">
              <a:spcAft>
                <a:spcPts val="0"/>
              </a:spcAft>
            </a:pPr>
            <a:r>
              <a:rPr lang="es-MX" sz="2400" dirty="0">
                <a:solidFill>
                  <a:schemeClr val="bg1"/>
                </a:solidFill>
                <a:effectLst/>
                <a:latin typeface="Arial" panose="020B0604020202020204" pitchFamily="34" charset="0"/>
                <a:ea typeface="Times New Roman" panose="02020603050405020304" pitchFamily="18" charset="0"/>
              </a:rPr>
              <a:t>Marzo 3 de 2020 a Enero 4 de 2021</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845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2363" y="5701533"/>
            <a:ext cx="2688609" cy="1129429"/>
          </a:xfrm>
          <a:prstGeom prst="rect">
            <a:avLst/>
          </a:prstGeom>
        </p:spPr>
      </p:pic>
      <p:sp>
        <p:nvSpPr>
          <p:cNvPr id="3" name="Rectángulo 2"/>
          <p:cNvSpPr/>
          <p:nvPr/>
        </p:nvSpPr>
        <p:spPr>
          <a:xfrm>
            <a:off x="277032" y="-114300"/>
            <a:ext cx="8759962" cy="630942"/>
          </a:xfrm>
          <a:prstGeom prst="rect">
            <a:avLst/>
          </a:prstGeom>
          <a:noFill/>
        </p:spPr>
        <p:txBody>
          <a:bodyPr wrap="none" lIns="91440" tIns="45720" rIns="91440" bIns="45720">
            <a:spAutoFit/>
          </a:bodyPr>
          <a:lstStyle/>
          <a:p>
            <a:pPr algn="ctr"/>
            <a:r>
              <a:rPr lang="es-ES" sz="3500" b="1" cap="none" spc="0"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rPr>
              <a:t>Gracias a un Equipo de Trabajo comprometido</a:t>
            </a:r>
          </a:p>
        </p:txBody>
      </p:sp>
      <p:sp>
        <p:nvSpPr>
          <p:cNvPr id="4" name="CuadroTexto 3"/>
          <p:cNvSpPr txBox="1"/>
          <p:nvPr/>
        </p:nvSpPr>
        <p:spPr>
          <a:xfrm>
            <a:off x="9036993" y="1915881"/>
            <a:ext cx="2879108" cy="3785652"/>
          </a:xfrm>
          <a:prstGeom prst="rect">
            <a:avLst/>
          </a:prstGeom>
          <a:noFill/>
        </p:spPr>
        <p:txBody>
          <a:bodyPr wrap="square" rtlCol="0">
            <a:spAutoFit/>
          </a:bodyPr>
          <a:lstStyle/>
          <a:p>
            <a:pPr algn="ctr"/>
            <a:r>
              <a:rPr lang="es-MX" sz="2000" b="1" dirty="0">
                <a:solidFill>
                  <a:schemeClr val="accent6">
                    <a:lumMod val="75000"/>
                  </a:schemeClr>
                </a:solidFill>
              </a:rPr>
              <a:t>Los productos y logros de la Secretaría de Agricultura, los más reconocidos de la Administración del                      Dr. Aníbal Gaviria Correa el 2020 en cabeza de nuestro Secretario Dr. Rodolfo Correa, se basan en el compromiso y trabajo de este equipo de planeación</a:t>
            </a:r>
            <a:endParaRPr lang="es-CO" sz="2000" b="1" dirty="0">
              <a:solidFill>
                <a:schemeClr val="accent6">
                  <a:lumMod val="75000"/>
                </a:schemeClr>
              </a:solidFill>
            </a:endParaRPr>
          </a:p>
        </p:txBody>
      </p:sp>
      <p:pic>
        <p:nvPicPr>
          <p:cNvPr id="2050"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5650" y="197382"/>
            <a:ext cx="1393825" cy="155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4"/>
          <a:srcRect l="22913" t="15921" r="25101" b="6476"/>
          <a:stretch/>
        </p:blipFill>
        <p:spPr>
          <a:xfrm>
            <a:off x="277032" y="404634"/>
            <a:ext cx="8247131" cy="6200020"/>
          </a:xfrm>
          <a:prstGeom prst="rect">
            <a:avLst/>
          </a:prstGeom>
        </p:spPr>
      </p:pic>
    </p:spTree>
    <p:extLst>
      <p:ext uri="{BB962C8B-B14F-4D97-AF65-F5344CB8AC3E}">
        <p14:creationId xmlns:p14="http://schemas.microsoft.com/office/powerpoint/2010/main" val="269075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asto, edificio, ladrillo&#10;&#10;Descripción generada automáticamente">
            <a:extLst>
              <a:ext uri="{FF2B5EF4-FFF2-40B4-BE49-F238E27FC236}">
                <a16:creationId xmlns:a16="http://schemas.microsoft.com/office/drawing/2014/main" id="{0307F57F-8C87-45FB-B41B-8BC14B3FC4FB}"/>
              </a:ext>
            </a:extLst>
          </p:cNvPr>
          <p:cNvPicPr>
            <a:picLocks noChangeAspect="1"/>
          </p:cNvPicPr>
          <p:nvPr/>
        </p:nvPicPr>
        <p:blipFill>
          <a:blip r:embed="rId3"/>
          <a:stretch>
            <a:fillRect/>
          </a:stretch>
        </p:blipFill>
        <p:spPr>
          <a:xfrm>
            <a:off x="-35016" y="0"/>
            <a:ext cx="12227015" cy="6897523"/>
          </a:xfrm>
          <a:prstGeom prst="rect">
            <a:avLst/>
          </a:prstGeom>
        </p:spPr>
      </p:pic>
      <p:pic>
        <p:nvPicPr>
          <p:cNvPr id="45" name="Imagen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2363" y="5701533"/>
            <a:ext cx="2688609" cy="1129429"/>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500937232"/>
              </p:ext>
            </p:extLst>
          </p:nvPr>
        </p:nvGraphicFramePr>
        <p:xfrm>
          <a:off x="-35016" y="0"/>
          <a:ext cx="9721850" cy="6897523"/>
        </p:xfrm>
        <a:graphic>
          <a:graphicData uri="http://schemas.openxmlformats.org/presentationml/2006/ole">
            <mc:AlternateContent xmlns:mc="http://schemas.openxmlformats.org/markup-compatibility/2006">
              <mc:Choice xmlns:v="urn:schemas-microsoft-com:vml" Requires="v">
                <p:oleObj spid="_x0000_s1061" name="Documento" r:id="rId5" imgW="5401717" imgH="3651302" progId="Word.Document.12">
                  <p:embed/>
                </p:oleObj>
              </mc:Choice>
              <mc:Fallback>
                <p:oleObj name="Documento" r:id="rId5" imgW="5401717" imgH="3651302" progId="Word.Document.12">
                  <p:embed/>
                  <p:pic>
                    <p:nvPicPr>
                      <p:cNvPr id="0" name=""/>
                      <p:cNvPicPr/>
                      <p:nvPr/>
                    </p:nvPicPr>
                    <p:blipFill>
                      <a:blip r:embed="rId6"/>
                      <a:stretch>
                        <a:fillRect/>
                      </a:stretch>
                    </p:blipFill>
                    <p:spPr>
                      <a:xfrm>
                        <a:off x="-35016" y="0"/>
                        <a:ext cx="9721850" cy="6897523"/>
                      </a:xfrm>
                      <a:prstGeom prst="rect">
                        <a:avLst/>
                      </a:prstGeom>
                    </p:spPr>
                  </p:pic>
                </p:oleObj>
              </mc:Fallback>
            </mc:AlternateContent>
          </a:graphicData>
        </a:graphic>
      </p:graphicFrame>
      <p:sp>
        <p:nvSpPr>
          <p:cNvPr id="12" name="CuadroTexto 11"/>
          <p:cNvSpPr txBox="1"/>
          <p:nvPr/>
        </p:nvSpPr>
        <p:spPr>
          <a:xfrm>
            <a:off x="9315093" y="304800"/>
            <a:ext cx="2783147" cy="5262979"/>
          </a:xfrm>
          <a:prstGeom prst="rect">
            <a:avLst/>
          </a:prstGeom>
          <a:noFill/>
        </p:spPr>
        <p:txBody>
          <a:bodyPr wrap="square" rtlCol="0">
            <a:spAutoFit/>
          </a:bodyPr>
          <a:lstStyle/>
          <a:p>
            <a:pPr algn="ctr"/>
            <a:r>
              <a:rPr lang="es-MX" sz="5000" b="1" dirty="0">
                <a:solidFill>
                  <a:schemeClr val="bg1"/>
                </a:solidFill>
              </a:rPr>
              <a:t>149</a:t>
            </a:r>
            <a:r>
              <a:rPr lang="es-MX" sz="2600" b="1" dirty="0">
                <a:solidFill>
                  <a:schemeClr val="bg1"/>
                </a:solidFill>
              </a:rPr>
              <a:t> </a:t>
            </a:r>
          </a:p>
          <a:p>
            <a:pPr algn="ctr"/>
            <a:r>
              <a:rPr lang="es-MX" sz="2600" b="1" dirty="0">
                <a:solidFill>
                  <a:schemeClr val="bg1"/>
                </a:solidFill>
              </a:rPr>
              <a:t>Proyectos que impactan 68 indicadores del Plan de Desarrollo UNIDOS 2020 -2023  y buscan beneficiar los 125 (El 100%) municipios del Departamento de Antioquia </a:t>
            </a:r>
            <a:endParaRPr lang="es-CO" sz="2600" b="1" dirty="0">
              <a:solidFill>
                <a:schemeClr val="bg1"/>
              </a:solidFill>
            </a:endParaRPr>
          </a:p>
        </p:txBody>
      </p:sp>
    </p:spTree>
    <p:extLst>
      <p:ext uri="{BB962C8B-B14F-4D97-AF65-F5344CB8AC3E}">
        <p14:creationId xmlns:p14="http://schemas.microsoft.com/office/powerpoint/2010/main" val="2794858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 y="0"/>
            <a:ext cx="12187428" cy="6858000"/>
          </a:xfrm>
          <a:prstGeom prst="rect">
            <a:avLst/>
          </a:prstGeom>
          <a: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lIns="0" tIns="0" rIns="0" bIns="0" rtlCol="0"/>
          <a:lstStyle/>
          <a:p>
            <a:r>
              <a:rPr lang="es-ES"/>
              <a:t>f</a:t>
            </a:r>
            <a:endParaRPr dirty="0"/>
          </a:p>
        </p:txBody>
      </p:sp>
      <p:sp>
        <p:nvSpPr>
          <p:cNvPr id="4" name="Rectángulo 3"/>
          <p:cNvSpPr/>
          <p:nvPr/>
        </p:nvSpPr>
        <p:spPr>
          <a:xfrm>
            <a:off x="7973894" y="2006189"/>
            <a:ext cx="2862871" cy="400110"/>
          </a:xfrm>
          <a:prstGeom prst="rect">
            <a:avLst/>
          </a:prstGeom>
        </p:spPr>
        <p:txBody>
          <a:bodyPr wrap="square">
            <a:spAutoFit/>
          </a:bodyPr>
          <a:lstStyle/>
          <a:p>
            <a:endParaRPr lang="es-CO" sz="2000" dirty="0">
              <a:solidFill>
                <a:schemeClr val="bg1"/>
              </a:solidFill>
            </a:endParaRPr>
          </a:p>
        </p:txBody>
      </p:sp>
      <p:pic>
        <p:nvPicPr>
          <p:cNvPr id="5" name="Imagen 4"/>
          <p:cNvPicPr>
            <a:picLocks noChangeAspect="1"/>
          </p:cNvPicPr>
          <p:nvPr/>
        </p:nvPicPr>
        <p:blipFill rotWithShape="1">
          <a:blip r:embed="rId4"/>
          <a:srcRect l="31845" t="16508" r="16102" b="9206"/>
          <a:stretch/>
        </p:blipFill>
        <p:spPr>
          <a:xfrm>
            <a:off x="588679" y="114300"/>
            <a:ext cx="7973645" cy="6400800"/>
          </a:xfrm>
          <a:prstGeom prst="rect">
            <a:avLst/>
          </a:prstGeom>
        </p:spPr>
      </p:pic>
      <p:sp>
        <p:nvSpPr>
          <p:cNvPr id="6" name="Rectángulo: esquinas redondeadas 15">
            <a:extLst>
              <a:ext uri="{FF2B5EF4-FFF2-40B4-BE49-F238E27FC236}">
                <a16:creationId xmlns:a16="http://schemas.microsoft.com/office/drawing/2014/main" id="{41336020-50D7-43B1-8506-F19C537EDB67}"/>
              </a:ext>
            </a:extLst>
          </p:cNvPr>
          <p:cNvSpPr/>
          <p:nvPr/>
        </p:nvSpPr>
        <p:spPr>
          <a:xfrm>
            <a:off x="8810504" y="2906829"/>
            <a:ext cx="2819259" cy="855531"/>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esquinas redondeadas 16">
            <a:extLst>
              <a:ext uri="{FF2B5EF4-FFF2-40B4-BE49-F238E27FC236}">
                <a16:creationId xmlns:a16="http://schemas.microsoft.com/office/drawing/2014/main" id="{F9D58955-1939-4FE6-B567-FD0A05A71621}"/>
              </a:ext>
            </a:extLst>
          </p:cNvPr>
          <p:cNvSpPr/>
          <p:nvPr/>
        </p:nvSpPr>
        <p:spPr>
          <a:xfrm>
            <a:off x="8818333" y="852522"/>
            <a:ext cx="2891553" cy="135372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id="{34462DB6-894D-4834-89D8-49CCB268D222}"/>
              </a:ext>
            </a:extLst>
          </p:cNvPr>
          <p:cNvSpPr txBox="1"/>
          <p:nvPr/>
        </p:nvSpPr>
        <p:spPr>
          <a:xfrm>
            <a:off x="9054222" y="2995603"/>
            <a:ext cx="2419773" cy="969496"/>
          </a:xfrm>
          <a:prstGeom prst="rect">
            <a:avLst/>
          </a:prstGeom>
          <a:noFill/>
        </p:spPr>
        <p:txBody>
          <a:bodyPr wrap="square" rtlCol="0">
            <a:spAutoFit/>
          </a:bodyPr>
          <a:lstStyle/>
          <a:p>
            <a:pPr algn="ctr"/>
            <a:r>
              <a:rPr lang="es-CO" sz="1300" dirty="0">
                <a:solidFill>
                  <a:schemeClr val="bg1"/>
                </a:solidFill>
              </a:rPr>
              <a:t>Formulación de políticas, planes, programas y proyectos para el sector Agropecuario </a:t>
            </a:r>
          </a:p>
          <a:p>
            <a:pPr algn="ctr"/>
            <a:r>
              <a:rPr lang="es-CO" dirty="0">
                <a:solidFill>
                  <a:schemeClr val="bg1"/>
                </a:solidFill>
              </a:rPr>
              <a:t>		</a:t>
            </a:r>
          </a:p>
        </p:txBody>
      </p:sp>
      <p:sp>
        <p:nvSpPr>
          <p:cNvPr id="9" name="CuadroTexto 8">
            <a:extLst>
              <a:ext uri="{FF2B5EF4-FFF2-40B4-BE49-F238E27FC236}">
                <a16:creationId xmlns:a16="http://schemas.microsoft.com/office/drawing/2014/main" id="{B5021BE4-A817-415B-929F-669D8E741FA4}"/>
              </a:ext>
            </a:extLst>
          </p:cNvPr>
          <p:cNvSpPr txBox="1"/>
          <p:nvPr/>
        </p:nvSpPr>
        <p:spPr>
          <a:xfrm>
            <a:off x="8944246" y="932137"/>
            <a:ext cx="2685517" cy="1246495"/>
          </a:xfrm>
          <a:prstGeom prst="rect">
            <a:avLst/>
          </a:prstGeom>
          <a:solidFill>
            <a:schemeClr val="accent2">
              <a:lumMod val="75000"/>
            </a:schemeClr>
          </a:solidFill>
        </p:spPr>
        <p:txBody>
          <a:bodyPr wrap="square" rtlCol="0">
            <a:spAutoFit/>
          </a:bodyPr>
          <a:lstStyle/>
          <a:p>
            <a:pPr algn="ctr"/>
            <a:r>
              <a:rPr lang="es-CO" sz="1250" dirty="0">
                <a:solidFill>
                  <a:schemeClr val="bg1"/>
                </a:solidFill>
              </a:rPr>
              <a:t>Apoyo, acompañamiento  técnico y especializado a los procesos y proyectos productivos  de las entidades territoriales , organizaciones y productores en general y demás agentes del desarrollo 	</a:t>
            </a:r>
          </a:p>
        </p:txBody>
      </p:sp>
      <p:sp>
        <p:nvSpPr>
          <p:cNvPr id="10" name="Rectángulo: esquinas redondeadas 16">
            <a:extLst>
              <a:ext uri="{FF2B5EF4-FFF2-40B4-BE49-F238E27FC236}">
                <a16:creationId xmlns:a16="http://schemas.microsoft.com/office/drawing/2014/main" id="{F9D58955-1939-4FE6-B567-FD0A05A71621}"/>
              </a:ext>
            </a:extLst>
          </p:cNvPr>
          <p:cNvSpPr/>
          <p:nvPr/>
        </p:nvSpPr>
        <p:spPr>
          <a:xfrm>
            <a:off x="8923617" y="4545633"/>
            <a:ext cx="2745440" cy="13263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B5021BE4-A817-415B-929F-669D8E741FA4}"/>
              </a:ext>
            </a:extLst>
          </p:cNvPr>
          <p:cNvSpPr txBox="1"/>
          <p:nvPr/>
        </p:nvSpPr>
        <p:spPr>
          <a:xfrm>
            <a:off x="9065144" y="4743678"/>
            <a:ext cx="2376264" cy="892552"/>
          </a:xfrm>
          <a:prstGeom prst="rect">
            <a:avLst/>
          </a:prstGeom>
          <a:noFill/>
        </p:spPr>
        <p:txBody>
          <a:bodyPr wrap="square" rtlCol="0">
            <a:spAutoFit/>
          </a:bodyPr>
          <a:lstStyle/>
          <a:p>
            <a:pPr algn="ctr"/>
            <a:r>
              <a:rPr lang="es-MX" sz="1300" dirty="0" err="1">
                <a:solidFill>
                  <a:schemeClr val="bg1"/>
                </a:solidFill>
              </a:rPr>
              <a:t>Gerenciar</a:t>
            </a:r>
            <a:r>
              <a:rPr lang="es-MX" sz="1300" dirty="0">
                <a:solidFill>
                  <a:schemeClr val="bg1"/>
                </a:solidFill>
              </a:rPr>
              <a:t> la información, la técnica y la tecnología productiva rural, construyendo arreglos institucionales</a:t>
            </a:r>
            <a:endParaRPr lang="es-CO" sz="1300" dirty="0">
              <a:solidFill>
                <a:schemeClr val="bg1"/>
              </a:solidFill>
            </a:endParaRPr>
          </a:p>
        </p:txBody>
      </p:sp>
    </p:spTree>
    <p:extLst>
      <p:ext uri="{BB962C8B-B14F-4D97-AF65-F5344CB8AC3E}">
        <p14:creationId xmlns:p14="http://schemas.microsoft.com/office/powerpoint/2010/main" val="269380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140553" y="887669"/>
            <a:ext cx="2070463" cy="9274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PILAR 1: </a:t>
            </a:r>
            <a:r>
              <a:rPr lang="es-MX" sz="1200" dirty="0">
                <a:solidFill>
                  <a:schemeClr val="tx1"/>
                </a:solidFill>
              </a:rPr>
              <a:t>ORGANIZACIONES DE PRODUCTORES. </a:t>
            </a:r>
            <a:r>
              <a:rPr lang="es-MX" sz="1200" dirty="0"/>
              <a:t>ASOCIATIVIDAD Y CIERRE DE BRECHAS</a:t>
            </a:r>
            <a:endParaRPr lang="es-CO" sz="1200" dirty="0"/>
          </a:p>
        </p:txBody>
      </p:sp>
      <p:sp>
        <p:nvSpPr>
          <p:cNvPr id="14" name="Rectángulo redondeado 13"/>
          <p:cNvSpPr/>
          <p:nvPr/>
        </p:nvSpPr>
        <p:spPr>
          <a:xfrm>
            <a:off x="140554" y="5182425"/>
            <a:ext cx="2070463" cy="9274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PILAR 5: PLATAFORMAS LOGÌSTICAS Y DE COMERCIALIZACIÓN. </a:t>
            </a:r>
            <a:r>
              <a:rPr lang="es-MX" sz="1200" b="1" dirty="0">
                <a:solidFill>
                  <a:schemeClr val="bg1"/>
                </a:solidFill>
              </a:rPr>
              <a:t>COMERCIALIZACIÓN</a:t>
            </a:r>
            <a:endParaRPr lang="es-CO" sz="1200" b="1" dirty="0">
              <a:solidFill>
                <a:schemeClr val="bg1"/>
              </a:solidFill>
            </a:endParaRPr>
          </a:p>
        </p:txBody>
      </p:sp>
      <p:sp>
        <p:nvSpPr>
          <p:cNvPr id="15" name="Rectángulo redondeado 14"/>
          <p:cNvSpPr/>
          <p:nvPr/>
        </p:nvSpPr>
        <p:spPr>
          <a:xfrm>
            <a:off x="104807" y="3080901"/>
            <a:ext cx="2070463" cy="9274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PILAR 3</a:t>
            </a:r>
            <a:r>
              <a:rPr lang="es-MX" sz="1200" dirty="0">
                <a:solidFill>
                  <a:schemeClr val="tx1"/>
                </a:solidFill>
              </a:rPr>
              <a:t>: ORDENAMIENTO SOCIAL DE LA PROPIEDAD RURAL -</a:t>
            </a:r>
            <a:r>
              <a:rPr lang="es-MX" sz="1200" b="1" dirty="0">
                <a:solidFill>
                  <a:schemeClr val="tx1"/>
                </a:solidFill>
              </a:rPr>
              <a:t>OSPR</a:t>
            </a:r>
            <a:r>
              <a:rPr lang="es-MX" sz="1200" dirty="0">
                <a:solidFill>
                  <a:schemeClr val="tx1"/>
                </a:solidFill>
              </a:rPr>
              <a:t>-.                                  </a:t>
            </a:r>
            <a:r>
              <a:rPr lang="es-MX" sz="1200" b="1" dirty="0">
                <a:solidFill>
                  <a:schemeClr val="bg1"/>
                </a:solidFill>
              </a:rPr>
              <a:t>ACCESO A LA PROPIEDAD</a:t>
            </a:r>
            <a:endParaRPr lang="es-CO" sz="1200" b="1" dirty="0">
              <a:solidFill>
                <a:schemeClr val="bg1"/>
              </a:solidFill>
            </a:endParaRPr>
          </a:p>
        </p:txBody>
      </p:sp>
      <p:sp>
        <p:nvSpPr>
          <p:cNvPr id="16" name="Rectángulo redondeado 15"/>
          <p:cNvSpPr/>
          <p:nvPr/>
        </p:nvSpPr>
        <p:spPr>
          <a:xfrm>
            <a:off x="104807" y="4186140"/>
            <a:ext cx="2070463" cy="9274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PILAR 4: </a:t>
            </a:r>
            <a:r>
              <a:rPr lang="es-MX" sz="1200" dirty="0">
                <a:solidFill>
                  <a:schemeClr val="tx1"/>
                </a:solidFill>
              </a:rPr>
              <a:t>CIUDADELAS AGRO EMPRESARIALES .  </a:t>
            </a:r>
            <a:r>
              <a:rPr lang="es-MX" sz="1200" b="1" dirty="0">
                <a:solidFill>
                  <a:schemeClr val="bg1"/>
                </a:solidFill>
              </a:rPr>
              <a:t>TECNOLOGÍA Y </a:t>
            </a:r>
          </a:p>
          <a:p>
            <a:pPr algn="ctr"/>
            <a:r>
              <a:rPr lang="es-MX" sz="1200" b="1" dirty="0">
                <a:solidFill>
                  <a:schemeClr val="bg1"/>
                </a:solidFill>
              </a:rPr>
              <a:t>CIRCUITOS VIALES</a:t>
            </a:r>
            <a:endParaRPr lang="es-CO" sz="1200" b="1" dirty="0">
              <a:solidFill>
                <a:schemeClr val="bg1"/>
              </a:solidFill>
            </a:endParaRPr>
          </a:p>
        </p:txBody>
      </p:sp>
      <p:sp>
        <p:nvSpPr>
          <p:cNvPr id="17" name="Rectángulo redondeado 16"/>
          <p:cNvSpPr/>
          <p:nvPr/>
        </p:nvSpPr>
        <p:spPr>
          <a:xfrm>
            <a:off x="104805" y="1986351"/>
            <a:ext cx="2070463" cy="9274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PILAR 2: </a:t>
            </a:r>
            <a:r>
              <a:rPr lang="es-MX" sz="1200" dirty="0">
                <a:solidFill>
                  <a:schemeClr val="tx1"/>
                </a:solidFill>
              </a:rPr>
              <a:t>EDUCACIÓN PERTINENTE PARA EL DESARROLLO RURAL. </a:t>
            </a:r>
            <a:r>
              <a:rPr lang="es-MX" sz="1200" dirty="0">
                <a:solidFill>
                  <a:schemeClr val="bg1"/>
                </a:solidFill>
              </a:rPr>
              <a:t>FORMACIÓN</a:t>
            </a:r>
            <a:r>
              <a:rPr lang="es-MX" sz="1200" dirty="0"/>
              <a:t>.</a:t>
            </a:r>
            <a:endParaRPr lang="es-CO" sz="1200" dirty="0"/>
          </a:p>
        </p:txBody>
      </p:sp>
      <p:sp>
        <p:nvSpPr>
          <p:cNvPr id="18" name="Rectángulo redondeado 17"/>
          <p:cNvSpPr/>
          <p:nvPr/>
        </p:nvSpPr>
        <p:spPr>
          <a:xfrm>
            <a:off x="7365408" y="2391228"/>
            <a:ext cx="4665915" cy="4557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PILAR 6: </a:t>
            </a:r>
            <a:r>
              <a:rPr lang="es-MX" sz="1200" dirty="0">
                <a:solidFill>
                  <a:schemeClr val="tx1"/>
                </a:solidFill>
              </a:rPr>
              <a:t>EJECUCIÒN DE PROCESOS PRODUCTIVOS TÉCNICOS DE CALIDAD EFICIENTES Y EFICACES </a:t>
            </a:r>
            <a:r>
              <a:rPr lang="es-MX" sz="1200" b="1" dirty="0">
                <a:solidFill>
                  <a:schemeClr val="bg1"/>
                </a:solidFill>
              </a:rPr>
              <a:t>. ECOLOGÍA</a:t>
            </a:r>
            <a:endParaRPr lang="es-CO" sz="1200" b="1" dirty="0">
              <a:solidFill>
                <a:schemeClr val="bg1"/>
              </a:solidFill>
            </a:endParaRPr>
          </a:p>
        </p:txBody>
      </p:sp>
      <p:sp>
        <p:nvSpPr>
          <p:cNvPr id="34" name="Rectángulo 33"/>
          <p:cNvSpPr/>
          <p:nvPr/>
        </p:nvSpPr>
        <p:spPr>
          <a:xfrm>
            <a:off x="140553" y="31300"/>
            <a:ext cx="11887701"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73025" marR="93345" algn="ctr"/>
            <a:r>
              <a:rPr lang="es-MX" sz="3200" b="1" dirty="0">
                <a:latin typeface="Arial" panose="020B0604020202020204" pitchFamily="34" charset="0"/>
                <a:cs typeface="Arial" panose="020B0604020202020204" pitchFamily="34" charset="0"/>
              </a:rPr>
              <a:t>INNOVACIÓN</a:t>
            </a:r>
            <a:r>
              <a:rPr lang="es-MX" sz="2600" b="1" dirty="0">
                <a:latin typeface="Arial" panose="020B0604020202020204" pitchFamily="34" charset="0"/>
                <a:cs typeface="Arial" panose="020B0604020202020204" pitchFamily="34" charset="0"/>
              </a:rPr>
              <a:t> :  </a:t>
            </a:r>
            <a:r>
              <a:rPr lang="es-MX" b="1" dirty="0">
                <a:latin typeface="Arial" panose="020B0604020202020204" pitchFamily="34" charset="0"/>
                <a:cs typeface="Arial" panose="020B0604020202020204" pitchFamily="34" charset="0"/>
              </a:rPr>
              <a:t>INVERSIÓN CON RECURSOS DE FUNCIONAMIENTO (CERO PESOS)</a:t>
            </a:r>
            <a:endParaRPr lang="fr-CA" b="1" dirty="0">
              <a:solidFill>
                <a:schemeClr val="tx1"/>
              </a:solidFill>
            </a:endParaRPr>
          </a:p>
        </p:txBody>
      </p:sp>
      <p:graphicFrame>
        <p:nvGraphicFramePr>
          <p:cNvPr id="36" name="Gráfico 35"/>
          <p:cNvGraphicFramePr>
            <a:graphicFrameLocks/>
          </p:cNvGraphicFramePr>
          <p:nvPr/>
        </p:nvGraphicFramePr>
        <p:xfrm>
          <a:off x="7288925" y="617608"/>
          <a:ext cx="4807825" cy="23936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Objeto 37"/>
          <p:cNvGraphicFramePr>
            <a:graphicFrameLocks noChangeAspect="1"/>
          </p:cNvGraphicFramePr>
          <p:nvPr/>
        </p:nvGraphicFramePr>
        <p:xfrm>
          <a:off x="0" y="6276975"/>
          <a:ext cx="4705350" cy="581025"/>
        </p:xfrm>
        <a:graphic>
          <a:graphicData uri="http://schemas.openxmlformats.org/presentationml/2006/ole">
            <mc:AlternateContent xmlns:mc="http://schemas.openxmlformats.org/markup-compatibility/2006">
              <mc:Choice xmlns:v="urn:schemas-microsoft-com:vml" Requires="v">
                <p:oleObj spid="_x0000_s4168" name="Hoja de cálculo" r:id="rId4" imgW="4705318" imgH="581139" progId="Excel.Sheet.12">
                  <p:embed/>
                </p:oleObj>
              </mc:Choice>
              <mc:Fallback>
                <p:oleObj name="Hoja de cálculo" r:id="rId4" imgW="4705318" imgH="581139" progId="Excel.Sheet.12">
                  <p:embed/>
                  <p:pic>
                    <p:nvPicPr>
                      <p:cNvPr id="38" name="Objeto 37"/>
                      <p:cNvPicPr/>
                      <p:nvPr/>
                    </p:nvPicPr>
                    <p:blipFill>
                      <a:blip r:embed="rId5"/>
                      <a:stretch>
                        <a:fillRect/>
                      </a:stretch>
                    </p:blipFill>
                    <p:spPr>
                      <a:xfrm>
                        <a:off x="0" y="6276975"/>
                        <a:ext cx="4705350" cy="581025"/>
                      </a:xfrm>
                      <a:prstGeom prst="rect">
                        <a:avLst/>
                      </a:prstGeom>
                    </p:spPr>
                  </p:pic>
                </p:oleObj>
              </mc:Fallback>
            </mc:AlternateContent>
          </a:graphicData>
        </a:graphic>
      </p:graphicFrame>
      <p:graphicFrame>
        <p:nvGraphicFramePr>
          <p:cNvPr id="43" name="Objeto 42"/>
          <p:cNvGraphicFramePr>
            <a:graphicFrameLocks noChangeAspect="1"/>
          </p:cNvGraphicFramePr>
          <p:nvPr/>
        </p:nvGraphicFramePr>
        <p:xfrm>
          <a:off x="2246025" y="1951477"/>
          <a:ext cx="5052519" cy="940483"/>
        </p:xfrm>
        <a:graphic>
          <a:graphicData uri="http://schemas.openxmlformats.org/presentationml/2006/ole">
            <mc:AlternateContent xmlns:mc="http://schemas.openxmlformats.org/markup-compatibility/2006">
              <mc:Choice xmlns:v="urn:schemas-microsoft-com:vml" Requires="v">
                <p:oleObj spid="_x0000_s4169" name="Hoja de cálculo" r:id="rId6" imgW="7010528" imgH="1305067" progId="Excel.Sheet.12">
                  <p:embed/>
                </p:oleObj>
              </mc:Choice>
              <mc:Fallback>
                <p:oleObj name="Hoja de cálculo" r:id="rId6" imgW="7010528" imgH="1305067" progId="Excel.Sheet.12">
                  <p:embed/>
                  <p:pic>
                    <p:nvPicPr>
                      <p:cNvPr id="43" name="Objeto 42"/>
                      <p:cNvPicPr/>
                      <p:nvPr/>
                    </p:nvPicPr>
                    <p:blipFill>
                      <a:blip r:embed="rId7"/>
                      <a:stretch>
                        <a:fillRect/>
                      </a:stretch>
                    </p:blipFill>
                    <p:spPr>
                      <a:xfrm>
                        <a:off x="2246025" y="1951477"/>
                        <a:ext cx="5052519" cy="940483"/>
                      </a:xfrm>
                      <a:prstGeom prst="rect">
                        <a:avLst/>
                      </a:prstGeom>
                    </p:spPr>
                  </p:pic>
                </p:oleObj>
              </mc:Fallback>
            </mc:AlternateContent>
          </a:graphicData>
        </a:graphic>
      </p:graphicFrame>
      <p:graphicFrame>
        <p:nvGraphicFramePr>
          <p:cNvPr id="44" name="Objeto 43"/>
          <p:cNvGraphicFramePr>
            <a:graphicFrameLocks noChangeAspect="1"/>
          </p:cNvGraphicFramePr>
          <p:nvPr/>
        </p:nvGraphicFramePr>
        <p:xfrm>
          <a:off x="2280586" y="3011242"/>
          <a:ext cx="5017958" cy="1021609"/>
        </p:xfrm>
        <a:graphic>
          <a:graphicData uri="http://schemas.openxmlformats.org/presentationml/2006/ole">
            <mc:AlternateContent xmlns:mc="http://schemas.openxmlformats.org/markup-compatibility/2006">
              <mc:Choice xmlns:v="urn:schemas-microsoft-com:vml" Requires="v">
                <p:oleObj spid="_x0000_s4170" name="Hoja de cálculo" r:id="rId8" imgW="7010528" imgH="1723840" progId="Excel.Sheet.12">
                  <p:embed/>
                </p:oleObj>
              </mc:Choice>
              <mc:Fallback>
                <p:oleObj name="Hoja de cálculo" r:id="rId8" imgW="7010528" imgH="1723840" progId="Excel.Sheet.12">
                  <p:embed/>
                  <p:pic>
                    <p:nvPicPr>
                      <p:cNvPr id="44" name="Objeto 43"/>
                      <p:cNvPicPr/>
                      <p:nvPr/>
                    </p:nvPicPr>
                    <p:blipFill>
                      <a:blip r:embed="rId9"/>
                      <a:stretch>
                        <a:fillRect/>
                      </a:stretch>
                    </p:blipFill>
                    <p:spPr>
                      <a:xfrm>
                        <a:off x="2280586" y="3011242"/>
                        <a:ext cx="5017958" cy="1021609"/>
                      </a:xfrm>
                      <a:prstGeom prst="rect">
                        <a:avLst/>
                      </a:prstGeom>
                    </p:spPr>
                  </p:pic>
                </p:oleObj>
              </mc:Fallback>
            </mc:AlternateContent>
          </a:graphicData>
        </a:graphic>
      </p:graphicFrame>
      <p:graphicFrame>
        <p:nvGraphicFramePr>
          <p:cNvPr id="45" name="Objeto 44"/>
          <p:cNvGraphicFramePr>
            <a:graphicFrameLocks noChangeAspect="1"/>
          </p:cNvGraphicFramePr>
          <p:nvPr/>
        </p:nvGraphicFramePr>
        <p:xfrm>
          <a:off x="2306710" y="4126459"/>
          <a:ext cx="4991835" cy="892972"/>
        </p:xfrm>
        <a:graphic>
          <a:graphicData uri="http://schemas.openxmlformats.org/presentationml/2006/ole">
            <mc:AlternateContent xmlns:mc="http://schemas.openxmlformats.org/markup-compatibility/2006">
              <mc:Choice xmlns:v="urn:schemas-microsoft-com:vml" Requires="v">
                <p:oleObj spid="_x0000_s4171" name="Hoja de cálculo" r:id="rId10" imgW="7010528" imgH="1305067" progId="Excel.Sheet.12">
                  <p:embed/>
                </p:oleObj>
              </mc:Choice>
              <mc:Fallback>
                <p:oleObj name="Hoja de cálculo" r:id="rId10" imgW="7010528" imgH="1305067" progId="Excel.Sheet.12">
                  <p:embed/>
                  <p:pic>
                    <p:nvPicPr>
                      <p:cNvPr id="45" name="Objeto 44"/>
                      <p:cNvPicPr/>
                      <p:nvPr/>
                    </p:nvPicPr>
                    <p:blipFill>
                      <a:blip r:embed="rId11"/>
                      <a:stretch>
                        <a:fillRect/>
                      </a:stretch>
                    </p:blipFill>
                    <p:spPr>
                      <a:xfrm>
                        <a:off x="2306710" y="4126459"/>
                        <a:ext cx="4991835" cy="892972"/>
                      </a:xfrm>
                      <a:prstGeom prst="rect">
                        <a:avLst/>
                      </a:prstGeom>
                    </p:spPr>
                  </p:pic>
                </p:oleObj>
              </mc:Fallback>
            </mc:AlternateContent>
          </a:graphicData>
        </a:graphic>
      </p:graphicFrame>
      <p:graphicFrame>
        <p:nvGraphicFramePr>
          <p:cNvPr id="46" name="Objeto 45"/>
          <p:cNvGraphicFramePr>
            <a:graphicFrameLocks noChangeAspect="1"/>
          </p:cNvGraphicFramePr>
          <p:nvPr/>
        </p:nvGraphicFramePr>
        <p:xfrm>
          <a:off x="2280586" y="5205774"/>
          <a:ext cx="5008339" cy="821800"/>
        </p:xfrm>
        <a:graphic>
          <a:graphicData uri="http://schemas.openxmlformats.org/presentationml/2006/ole">
            <mc:AlternateContent xmlns:mc="http://schemas.openxmlformats.org/markup-compatibility/2006">
              <mc:Choice xmlns:v="urn:schemas-microsoft-com:vml" Requires="v">
                <p:oleObj spid="_x0000_s4172" name="Hoja de cálculo" r:id="rId12" imgW="7010528" imgH="1152681" progId="Excel.Sheet.12">
                  <p:embed/>
                </p:oleObj>
              </mc:Choice>
              <mc:Fallback>
                <p:oleObj name="Hoja de cálculo" r:id="rId12" imgW="7010528" imgH="1152681" progId="Excel.Sheet.12">
                  <p:embed/>
                  <p:pic>
                    <p:nvPicPr>
                      <p:cNvPr id="46" name="Objeto 45"/>
                      <p:cNvPicPr/>
                      <p:nvPr/>
                    </p:nvPicPr>
                    <p:blipFill>
                      <a:blip r:embed="rId13"/>
                      <a:stretch>
                        <a:fillRect/>
                      </a:stretch>
                    </p:blipFill>
                    <p:spPr>
                      <a:xfrm>
                        <a:off x="2280586" y="5205774"/>
                        <a:ext cx="5008339" cy="821800"/>
                      </a:xfrm>
                      <a:prstGeom prst="rect">
                        <a:avLst/>
                      </a:prstGeom>
                    </p:spPr>
                  </p:pic>
                </p:oleObj>
              </mc:Fallback>
            </mc:AlternateContent>
          </a:graphicData>
        </a:graphic>
      </p:graphicFrame>
      <p:graphicFrame>
        <p:nvGraphicFramePr>
          <p:cNvPr id="48" name="Objeto 47"/>
          <p:cNvGraphicFramePr>
            <a:graphicFrameLocks noChangeAspect="1"/>
          </p:cNvGraphicFramePr>
          <p:nvPr/>
        </p:nvGraphicFramePr>
        <p:xfrm>
          <a:off x="7377732" y="2846997"/>
          <a:ext cx="4650522" cy="2799159"/>
        </p:xfrm>
        <a:graphic>
          <a:graphicData uri="http://schemas.openxmlformats.org/presentationml/2006/ole">
            <mc:AlternateContent xmlns:mc="http://schemas.openxmlformats.org/markup-compatibility/2006">
              <mc:Choice xmlns:v="urn:schemas-microsoft-com:vml" Requires="v">
                <p:oleObj spid="_x0000_s4173" name="Hoja de cálculo" r:id="rId14" imgW="7010528" imgH="4219589" progId="Excel.Sheet.12">
                  <p:embed/>
                </p:oleObj>
              </mc:Choice>
              <mc:Fallback>
                <p:oleObj name="Hoja de cálculo" r:id="rId14" imgW="7010528" imgH="4219589" progId="Excel.Sheet.12">
                  <p:embed/>
                  <p:pic>
                    <p:nvPicPr>
                      <p:cNvPr id="48" name="Objeto 47"/>
                      <p:cNvPicPr/>
                      <p:nvPr/>
                    </p:nvPicPr>
                    <p:blipFill>
                      <a:blip r:embed="rId15"/>
                      <a:stretch>
                        <a:fillRect/>
                      </a:stretch>
                    </p:blipFill>
                    <p:spPr>
                      <a:xfrm>
                        <a:off x="7377732" y="2846997"/>
                        <a:ext cx="4650522" cy="2799159"/>
                      </a:xfrm>
                      <a:prstGeom prst="rect">
                        <a:avLst/>
                      </a:prstGeom>
                    </p:spPr>
                  </p:pic>
                </p:oleObj>
              </mc:Fallback>
            </mc:AlternateContent>
          </a:graphicData>
        </a:graphic>
      </p:graphicFrame>
      <p:graphicFrame>
        <p:nvGraphicFramePr>
          <p:cNvPr id="49" name="Objeto 48"/>
          <p:cNvGraphicFramePr>
            <a:graphicFrameLocks noChangeAspect="1"/>
          </p:cNvGraphicFramePr>
          <p:nvPr/>
        </p:nvGraphicFramePr>
        <p:xfrm>
          <a:off x="2276367" y="837186"/>
          <a:ext cx="4991834" cy="963098"/>
        </p:xfrm>
        <a:graphic>
          <a:graphicData uri="http://schemas.openxmlformats.org/presentationml/2006/ole">
            <mc:AlternateContent xmlns:mc="http://schemas.openxmlformats.org/markup-compatibility/2006">
              <mc:Choice xmlns:v="urn:schemas-microsoft-com:vml" Requires="v">
                <p:oleObj spid="_x0000_s4174" name="Hoja de cálculo" r:id="rId16" imgW="7010528" imgH="1352664" progId="Excel.Sheet.12">
                  <p:embed/>
                </p:oleObj>
              </mc:Choice>
              <mc:Fallback>
                <p:oleObj name="Hoja de cálculo" r:id="rId16" imgW="7010528" imgH="1352664" progId="Excel.Sheet.12">
                  <p:embed/>
                  <p:pic>
                    <p:nvPicPr>
                      <p:cNvPr id="49" name="Objeto 48"/>
                      <p:cNvPicPr/>
                      <p:nvPr/>
                    </p:nvPicPr>
                    <p:blipFill>
                      <a:blip r:embed="rId17"/>
                      <a:stretch>
                        <a:fillRect/>
                      </a:stretch>
                    </p:blipFill>
                    <p:spPr>
                      <a:xfrm>
                        <a:off x="2276367" y="837186"/>
                        <a:ext cx="4991834" cy="963098"/>
                      </a:xfrm>
                      <a:prstGeom prst="rect">
                        <a:avLst/>
                      </a:prstGeom>
                    </p:spPr>
                  </p:pic>
                </p:oleObj>
              </mc:Fallback>
            </mc:AlternateContent>
          </a:graphicData>
        </a:graphic>
      </p:graphicFrame>
    </p:spTree>
    <p:extLst>
      <p:ext uri="{BB962C8B-B14F-4D97-AF65-F5344CB8AC3E}">
        <p14:creationId xmlns:p14="http://schemas.microsoft.com/office/powerpoint/2010/main" val="3825084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 y="0"/>
            <a:ext cx="12187428" cy="6858000"/>
          </a:xfrm>
          <a:prstGeom prst="rect">
            <a:avLst/>
          </a:prstGeom>
          <a: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lIns="0" tIns="0" rIns="0" bIns="0" rtlCol="0"/>
          <a:lstStyle/>
          <a:p>
            <a:endParaRPr/>
          </a:p>
        </p:txBody>
      </p:sp>
      <p:sp>
        <p:nvSpPr>
          <p:cNvPr id="15" name="CuadroTexto 14"/>
          <p:cNvSpPr txBox="1"/>
          <p:nvPr/>
        </p:nvSpPr>
        <p:spPr>
          <a:xfrm>
            <a:off x="588557" y="385364"/>
            <a:ext cx="3442446" cy="2092881"/>
          </a:xfrm>
          <a:prstGeom prst="rect">
            <a:avLst/>
          </a:prstGeom>
          <a:noFill/>
        </p:spPr>
        <p:txBody>
          <a:bodyPr wrap="square" rtlCol="0">
            <a:spAutoFit/>
          </a:bodyPr>
          <a:lstStyle/>
          <a:p>
            <a:pPr algn="ctr"/>
            <a:r>
              <a:rPr lang="es-MX" sz="2600" dirty="0">
                <a:solidFill>
                  <a:schemeClr val="bg1"/>
                </a:solidFill>
              </a:rPr>
              <a:t>PRINCIPALES LOGROS  DE LA URPA EN 2020</a:t>
            </a:r>
          </a:p>
          <a:p>
            <a:pPr algn="ctr"/>
            <a:endParaRPr lang="es-MX" sz="2600" dirty="0">
              <a:solidFill>
                <a:schemeClr val="bg1"/>
              </a:solidFill>
            </a:endParaRPr>
          </a:p>
          <a:p>
            <a:pPr algn="ctr"/>
            <a:r>
              <a:rPr lang="es-MX" sz="2600" dirty="0">
                <a:solidFill>
                  <a:schemeClr val="bg1"/>
                </a:solidFill>
              </a:rPr>
              <a:t>Bajo la dirección de Andrés Cardales Barrios </a:t>
            </a:r>
          </a:p>
        </p:txBody>
      </p:sp>
      <p:cxnSp>
        <p:nvCxnSpPr>
          <p:cNvPr id="17" name="Conector recto 16"/>
          <p:cNvCxnSpPr/>
          <p:nvPr/>
        </p:nvCxnSpPr>
        <p:spPr>
          <a:xfrm>
            <a:off x="4855757" y="67235"/>
            <a:ext cx="96819" cy="672352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Imagen 18"/>
          <p:cNvPicPr>
            <a:picLocks noChangeAspect="1"/>
          </p:cNvPicPr>
          <p:nvPr/>
        </p:nvPicPr>
        <p:blipFill rotWithShape="1">
          <a:blip r:embed="rId4"/>
          <a:srcRect l="38597" t="32018" r="41060" b="41918"/>
          <a:stretch/>
        </p:blipFill>
        <p:spPr>
          <a:xfrm>
            <a:off x="320359" y="2863609"/>
            <a:ext cx="4000313" cy="3537191"/>
          </a:xfrm>
          <a:prstGeom prst="rect">
            <a:avLst/>
          </a:prstGeom>
        </p:spPr>
      </p:pic>
      <p:graphicFrame>
        <p:nvGraphicFramePr>
          <p:cNvPr id="20" name="Tabla 19"/>
          <p:cNvGraphicFramePr>
            <a:graphicFrameLocks noGrp="1"/>
          </p:cNvGraphicFramePr>
          <p:nvPr>
            <p:extLst>
              <p:ext uri="{D42A27DB-BD31-4B8C-83A1-F6EECF244321}">
                <p14:modId xmlns:p14="http://schemas.microsoft.com/office/powerpoint/2010/main" val="1574280875"/>
              </p:ext>
            </p:extLst>
          </p:nvPr>
        </p:nvGraphicFramePr>
        <p:xfrm>
          <a:off x="5145427" y="67236"/>
          <a:ext cx="6758102" cy="6546074"/>
        </p:xfrm>
        <a:graphic>
          <a:graphicData uri="http://schemas.openxmlformats.org/drawingml/2006/table">
            <a:tbl>
              <a:tblPr firstRow="1" firstCol="1" bandRow="1"/>
              <a:tblGrid>
                <a:gridCol w="1810226">
                  <a:extLst>
                    <a:ext uri="{9D8B030D-6E8A-4147-A177-3AD203B41FA5}">
                      <a16:colId xmlns:a16="http://schemas.microsoft.com/office/drawing/2014/main" val="2832139684"/>
                    </a:ext>
                  </a:extLst>
                </a:gridCol>
                <a:gridCol w="4947876">
                  <a:extLst>
                    <a:ext uri="{9D8B030D-6E8A-4147-A177-3AD203B41FA5}">
                      <a16:colId xmlns:a16="http://schemas.microsoft.com/office/drawing/2014/main" val="629644520"/>
                    </a:ext>
                  </a:extLst>
                </a:gridCol>
              </a:tblGrid>
              <a:tr h="509201">
                <a:tc rowSpan="6">
                  <a:txBody>
                    <a:bodyPr/>
                    <a:lstStyle/>
                    <a:p>
                      <a:pPr algn="ctr">
                        <a:spcAft>
                          <a:spcPts val="0"/>
                        </a:spcAft>
                      </a:pPr>
                      <a:br>
                        <a:rPr lang="es-ES_tradnl" sz="1200" b="1" dirty="0">
                          <a:solidFill>
                            <a:schemeClr val="bg1"/>
                          </a:solidFill>
                          <a:effectLst/>
                          <a:latin typeface="Tahoma" panose="020B0604030504040204" pitchFamily="34" charset="0"/>
                          <a:ea typeface="MS Mincho"/>
                        </a:rPr>
                      </a:b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SISTEMA DE PLANEACIÓN Y PLANIFICACION INNOVADOR UNICO EN EL PAÍS</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dirty="0">
                          <a:solidFill>
                            <a:schemeClr val="bg1"/>
                          </a:solidFill>
                          <a:effectLst/>
                          <a:latin typeface="Arial Narrow" panose="020B0606020202030204" pitchFamily="34" charset="0"/>
                          <a:ea typeface="MS Mincho"/>
                          <a:cs typeface="Tahoma" panose="020B0604030504040204" pitchFamily="34" charset="0"/>
                        </a:rPr>
                        <a:t>(Con Reconocimiento Internacional)</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200" b="1" u="sng">
                          <a:solidFill>
                            <a:schemeClr val="bg1"/>
                          </a:solidFill>
                          <a:effectLst/>
                          <a:latin typeface="Arial Narrow" panose="020B0606020202030204" pitchFamily="34" charset="0"/>
                          <a:ea typeface="MS Mincho"/>
                          <a:cs typeface="Tahoma" panose="020B0604030504040204" pitchFamily="34" charset="0"/>
                        </a:rPr>
                        <a:t>AGRICULTURA 4.0 / 4RI:</a:t>
                      </a:r>
                      <a:r>
                        <a:rPr lang="es-ES_tradnl" sz="1200">
                          <a:solidFill>
                            <a:schemeClr val="bg1"/>
                          </a:solidFill>
                          <a:effectLst/>
                          <a:latin typeface="Arial Narrow" panose="020B0606020202030204" pitchFamily="34" charset="0"/>
                          <a:ea typeface="MS Mincho"/>
                          <a:cs typeface="Tahoma" panose="020B0604030504040204" pitchFamily="34" charset="0"/>
                        </a:rPr>
                        <a:t> Se implementaron 16 proyectos que incorporan temas frontera de desarrollo tecnológico aplicado al sector agropecuario del Departamento</a:t>
                      </a:r>
                      <a:endParaRPr lang="es-CO" sz="120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005774"/>
                  </a:ext>
                </a:extLst>
              </a:tr>
              <a:tr h="542835">
                <a:tc vMerge="1">
                  <a:txBody>
                    <a:bodyPr/>
                    <a:lstStyle/>
                    <a:p>
                      <a:endParaRPr lang="es-CO"/>
                    </a:p>
                  </a:txBody>
                  <a:tcPr/>
                </a:tc>
                <a:tc>
                  <a:txBody>
                    <a:bodyPr/>
                    <a:lstStyle/>
                    <a:p>
                      <a:pPr algn="just">
                        <a:spcAft>
                          <a:spcPts val="0"/>
                        </a:spcAft>
                      </a:pPr>
                      <a:r>
                        <a:rPr lang="es-ES_tradnl" sz="1200" b="1" u="sng">
                          <a:solidFill>
                            <a:schemeClr val="bg1"/>
                          </a:solidFill>
                          <a:effectLst/>
                          <a:latin typeface="Arial Narrow" panose="020B0606020202030204" pitchFamily="34" charset="0"/>
                          <a:ea typeface="MS Mincho"/>
                          <a:cs typeface="Tahoma" panose="020B0604030504040204" pitchFamily="34" charset="0"/>
                        </a:rPr>
                        <a:t>9 POLOS DE DESARROLLO SUBREGIONAL</a:t>
                      </a:r>
                      <a:r>
                        <a:rPr lang="es-ES_tradnl" sz="1200">
                          <a:solidFill>
                            <a:schemeClr val="bg1"/>
                          </a:solidFill>
                          <a:effectLst/>
                          <a:latin typeface="Arial Narrow" panose="020B0606020202030204" pitchFamily="34" charset="0"/>
                          <a:ea typeface="MS Mincho"/>
                          <a:cs typeface="Tahoma" panose="020B0604030504040204" pitchFamily="34" charset="0"/>
                        </a:rPr>
                        <a:t> En la búsqueda de la competitividad y la sustentabilidad social, económica y ambiental con líneas claras de infraestructura, sistemas productivos y tecnología.</a:t>
                      </a:r>
                      <a:endParaRPr lang="es-CO" sz="120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783901"/>
                  </a:ext>
                </a:extLst>
              </a:tr>
              <a:tr h="636503">
                <a:tc vMerge="1">
                  <a:txBody>
                    <a:bodyPr/>
                    <a:lstStyle/>
                    <a:p>
                      <a:endParaRPr lang="es-CO"/>
                    </a:p>
                  </a:txBody>
                  <a:tcPr/>
                </a:tc>
                <a:tc>
                  <a:txBody>
                    <a:bodyPr/>
                    <a:lstStyle/>
                    <a:p>
                      <a:pPr algn="just">
                        <a:spcAft>
                          <a:spcPts val="0"/>
                        </a:spcAft>
                      </a:pPr>
                      <a:r>
                        <a:rPr lang="es-ES_tradnl" sz="1200" b="1" u="sng" dirty="0">
                          <a:solidFill>
                            <a:schemeClr val="bg1"/>
                          </a:solidFill>
                          <a:effectLst/>
                          <a:latin typeface="Arial Narrow" panose="020B0606020202030204" pitchFamily="34" charset="0"/>
                          <a:ea typeface="MS Mincho"/>
                          <a:cs typeface="Tahoma" panose="020B0604030504040204" pitchFamily="34" charset="0"/>
                        </a:rPr>
                        <a:t>78 NUCLEOS ZONALES DE DESARROLLO: </a:t>
                      </a:r>
                      <a:r>
                        <a:rPr lang="es-ES_tradnl" sz="1200" dirty="0">
                          <a:solidFill>
                            <a:schemeClr val="bg1"/>
                          </a:solidFill>
                          <a:effectLst/>
                          <a:latin typeface="Arial Narrow" panose="020B0606020202030204" pitchFamily="34" charset="0"/>
                          <a:ea typeface="MS Mincho"/>
                          <a:cs typeface="Tahoma" panose="020B0604030504040204" pitchFamily="34" charset="0"/>
                        </a:rPr>
                        <a:t>Definidos a partir de la especialización productiva municipal, la oferta y demanda de bienes y servicios, así como la dotación natural y construida. Orientados al comercio justo nacional e internacional</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99028"/>
                  </a:ext>
                </a:extLst>
              </a:tr>
              <a:tr h="542835">
                <a:tc vMerge="1">
                  <a:txBody>
                    <a:bodyPr/>
                    <a:lstStyle/>
                    <a:p>
                      <a:endParaRPr lang="es-CO"/>
                    </a:p>
                  </a:txBody>
                  <a:tcPr/>
                </a:tc>
                <a:tc>
                  <a:txBody>
                    <a:bodyPr/>
                    <a:lstStyle/>
                    <a:p>
                      <a:pPr algn="just">
                        <a:spcAft>
                          <a:spcPts val="0"/>
                        </a:spcAft>
                      </a:pPr>
                      <a:r>
                        <a:rPr lang="es-ES_tradnl" sz="1200" b="1" u="sng">
                          <a:solidFill>
                            <a:schemeClr val="bg1"/>
                          </a:solidFill>
                          <a:effectLst/>
                          <a:latin typeface="Arial Narrow" panose="020B0606020202030204" pitchFamily="34" charset="0"/>
                          <a:ea typeface="MS Mincho"/>
                          <a:cs typeface="Tahoma" panose="020B0604030504040204" pitchFamily="34" charset="0"/>
                        </a:rPr>
                        <a:t>973 CIRCUITOS VIALES DEL DEPARTAMENTO: </a:t>
                      </a:r>
                      <a:r>
                        <a:rPr lang="es-ES_tradnl" sz="1200">
                          <a:solidFill>
                            <a:schemeClr val="bg1"/>
                          </a:solidFill>
                          <a:effectLst/>
                          <a:latin typeface="Arial Narrow" panose="020B0606020202030204" pitchFamily="34" charset="0"/>
                          <a:ea typeface="MS Mincho"/>
                          <a:cs typeface="Tahoma" panose="020B0604030504040204" pitchFamily="34" charset="0"/>
                        </a:rPr>
                        <a:t>A partir de la especialización productiva por vereda e integrado a los 78 núcleos productivos y 9 Polos Subregionales de Desarrollo.</a:t>
                      </a:r>
                      <a:endParaRPr lang="es-CO" sz="120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109789"/>
                  </a:ext>
                </a:extLst>
              </a:tr>
              <a:tr h="636503">
                <a:tc vMerge="1">
                  <a:txBody>
                    <a:bodyPr/>
                    <a:lstStyle/>
                    <a:p>
                      <a:endParaRPr lang="es-CO"/>
                    </a:p>
                  </a:txBody>
                  <a:tcPr/>
                </a:tc>
                <a:tc>
                  <a:txBody>
                    <a:bodyPr/>
                    <a:lstStyle/>
                    <a:p>
                      <a:pPr algn="just">
                        <a:spcAft>
                          <a:spcPts val="0"/>
                        </a:spcAft>
                      </a:pPr>
                      <a:r>
                        <a:rPr lang="es-ES_tradnl" sz="1200" b="1" u="sng">
                          <a:solidFill>
                            <a:schemeClr val="bg1"/>
                          </a:solidFill>
                          <a:effectLst/>
                          <a:latin typeface="Arial Narrow" panose="020B0606020202030204" pitchFamily="34" charset="0"/>
                          <a:ea typeface="MS Mincho"/>
                          <a:cs typeface="Tahoma" panose="020B0604030504040204" pitchFamily="34" charset="0"/>
                        </a:rPr>
                        <a:t>UNIDAD DE INFORMACIÓN AGROECONÓMICA Y GANADERA DEL DEPARAMENTO. </a:t>
                      </a:r>
                      <a:r>
                        <a:rPr lang="es-ES_tradnl" sz="1200">
                          <a:solidFill>
                            <a:schemeClr val="bg1"/>
                          </a:solidFill>
                          <a:effectLst/>
                          <a:latin typeface="Arial Narrow" panose="020B0606020202030204" pitchFamily="34" charset="0"/>
                          <a:ea typeface="MS Mincho"/>
                          <a:cs typeface="Tahoma" panose="020B0604030504040204" pitchFamily="34" charset="0"/>
                        </a:rPr>
                        <a:t>Única en Latinoamérica con componente Grafico Cartográfico y alfanumérico con DATA ANALYTICA con series de tiempo a 20 años</a:t>
                      </a:r>
                      <a:endParaRPr lang="es-CO" sz="120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768852"/>
                  </a:ext>
                </a:extLst>
              </a:tr>
              <a:tr h="763803">
                <a:tc vMerge="1">
                  <a:txBody>
                    <a:bodyPr/>
                    <a:lstStyle/>
                    <a:p>
                      <a:endParaRPr lang="es-CO"/>
                    </a:p>
                  </a:txBody>
                  <a:tcPr/>
                </a:tc>
                <a:tc>
                  <a:txBody>
                    <a:bodyPr/>
                    <a:lstStyle/>
                    <a:p>
                      <a:pPr algn="just">
                        <a:spcAft>
                          <a:spcPts val="0"/>
                        </a:spcAft>
                      </a:pPr>
                      <a:r>
                        <a:rPr lang="es-ES_tradnl" sz="1200" b="1" u="sng" dirty="0">
                          <a:solidFill>
                            <a:schemeClr val="bg1"/>
                          </a:solidFill>
                          <a:effectLst/>
                          <a:latin typeface="Arial Narrow" panose="020B0606020202030204" pitchFamily="34" charset="0"/>
                          <a:ea typeface="MS Mincho"/>
                          <a:cs typeface="Tahoma" panose="020B0604030504040204" pitchFamily="34" charset="0"/>
                        </a:rPr>
                        <a:t>33 PROYECTOS FUNCIONAMIENTO (Cero Pesos): </a:t>
                      </a:r>
                      <a:r>
                        <a:rPr lang="es-ES_tradnl" sz="1200" dirty="0">
                          <a:solidFill>
                            <a:schemeClr val="bg1"/>
                          </a:solidFill>
                          <a:effectLst/>
                          <a:latin typeface="Arial Narrow" panose="020B0606020202030204" pitchFamily="34" charset="0"/>
                          <a:ea typeface="MS Mincho"/>
                          <a:cs typeface="Tahoma" panose="020B0604030504040204" pitchFamily="34" charset="0"/>
                        </a:rPr>
                        <a:t>Por primera vez, se identificaron, formularon y están en proceso de gestión y ejecución con la capacidad instalada de la Secretaría 33 proyectos que movieron 48 indicadores del Plan de Desarrollo y se implementan en los 125 municipios del Departamento.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353215"/>
                  </a:ext>
                </a:extLst>
              </a:tr>
              <a:tr h="381902">
                <a:tc rowSpan="5">
                  <a:txBody>
                    <a:bodyPr/>
                    <a:lstStyle/>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 </a:t>
                      </a:r>
                      <a:endParaRPr lang="es-CO" sz="120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 </a:t>
                      </a:r>
                      <a:endParaRPr lang="es-CO" sz="120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 </a:t>
                      </a:r>
                      <a:endParaRPr lang="es-CO" sz="120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 </a:t>
                      </a:r>
                      <a:endParaRPr lang="es-CO" sz="120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APORTES AL </a:t>
                      </a:r>
                      <a:endParaRPr lang="es-CO" sz="120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SISTEMA DE PLANIFICACIÓN Y PRESUPUESTACIÓN</a:t>
                      </a:r>
                      <a:endParaRPr lang="es-CO" sz="120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 </a:t>
                      </a:r>
                      <a:endParaRPr lang="es-CO" sz="120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200" dirty="0">
                          <a:solidFill>
                            <a:schemeClr val="bg1"/>
                          </a:solidFill>
                          <a:effectLst/>
                          <a:latin typeface="Arial Narrow" panose="020B0606020202030204" pitchFamily="34" charset="0"/>
                          <a:ea typeface="MS Mincho"/>
                          <a:cs typeface="Tahoma" panose="020B0604030504040204" pitchFamily="34" charset="0"/>
                        </a:rPr>
                        <a:t>Se incorporaron los ocho (8) pilares de Desarrollo Rural del Departamento al Plan de Desarrollo UNIDOS 2020-2023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409996"/>
                  </a:ext>
                </a:extLst>
              </a:tr>
              <a:tr h="361890">
                <a:tc vMerge="1">
                  <a:txBody>
                    <a:bodyPr/>
                    <a:lstStyle/>
                    <a:p>
                      <a:endParaRPr lang="es-CO"/>
                    </a:p>
                  </a:txBody>
                  <a:tcPr/>
                </a:tc>
                <a:tc>
                  <a:txBody>
                    <a:bodyPr/>
                    <a:lstStyle/>
                    <a:p>
                      <a:pPr algn="just">
                        <a:spcAft>
                          <a:spcPts val="0"/>
                        </a:spcAft>
                      </a:pPr>
                      <a:r>
                        <a:rPr lang="es-ES_tradnl" sz="1200" dirty="0">
                          <a:solidFill>
                            <a:schemeClr val="bg1"/>
                          </a:solidFill>
                          <a:effectLst/>
                          <a:latin typeface="Arial Narrow" panose="020B0606020202030204" pitchFamily="34" charset="0"/>
                          <a:ea typeface="MS Mincho"/>
                          <a:cs typeface="Tahoma" panose="020B0604030504040204" pitchFamily="34" charset="0"/>
                        </a:rPr>
                        <a:t>Se diseñó apuesta de Plan Estratégico 2020-2023  para la Secretaría de Agricultura y Desarrollo rural</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560291"/>
                  </a:ext>
                </a:extLst>
              </a:tr>
              <a:tr h="254601">
                <a:tc vMerge="1">
                  <a:txBody>
                    <a:bodyPr/>
                    <a:lstStyle/>
                    <a:p>
                      <a:endParaRPr lang="es-CO"/>
                    </a:p>
                  </a:txBody>
                  <a:tcPr/>
                </a:tc>
                <a:tc>
                  <a:txBody>
                    <a:bodyPr/>
                    <a:lstStyle/>
                    <a:p>
                      <a:pPr algn="just">
                        <a:spcAft>
                          <a:spcPts val="0"/>
                        </a:spcAft>
                      </a:pPr>
                      <a:r>
                        <a:rPr lang="es-ES_tradnl" sz="1200" dirty="0">
                          <a:solidFill>
                            <a:schemeClr val="bg1"/>
                          </a:solidFill>
                          <a:effectLst/>
                          <a:latin typeface="Arial Narrow" panose="020B0606020202030204" pitchFamily="34" charset="0"/>
                          <a:ea typeface="MS Mincho"/>
                          <a:cs typeface="Tahoma" panose="020B0604030504040204" pitchFamily="34" charset="0"/>
                        </a:rPr>
                        <a:t>Se diseñó Plan Estratégico de la Unidad de Información y Análisis Agroeconómico </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924939"/>
                  </a:ext>
                </a:extLst>
              </a:tr>
              <a:tr h="254601">
                <a:tc vMerge="1">
                  <a:txBody>
                    <a:bodyPr/>
                    <a:lstStyle/>
                    <a:p>
                      <a:endParaRPr lang="es-CO"/>
                    </a:p>
                  </a:txBody>
                  <a:tcPr/>
                </a:tc>
                <a:tc>
                  <a:txBody>
                    <a:bodyPr/>
                    <a:lstStyle/>
                    <a:p>
                      <a:pPr algn="just">
                        <a:spcAft>
                          <a:spcPts val="0"/>
                        </a:spcAft>
                      </a:pPr>
                      <a:r>
                        <a:rPr lang="es-ES_tradnl" sz="1200" dirty="0">
                          <a:solidFill>
                            <a:schemeClr val="bg1"/>
                          </a:solidFill>
                          <a:effectLst/>
                          <a:latin typeface="Arial Narrow" panose="020B0606020202030204" pitchFamily="34" charset="0"/>
                          <a:ea typeface="MS Mincho"/>
                          <a:cs typeface="Tahoma" panose="020B0604030504040204" pitchFamily="34" charset="0"/>
                        </a:rPr>
                        <a:t>Reglamentación </a:t>
                      </a:r>
                      <a:r>
                        <a:rPr lang="es-ES_tradnl" sz="1200" b="1" dirty="0">
                          <a:solidFill>
                            <a:schemeClr val="bg1"/>
                          </a:solidFill>
                          <a:effectLst/>
                          <a:latin typeface="Arial Narrow" panose="020B0606020202030204" pitchFamily="34" charset="0"/>
                          <a:ea typeface="MS Mincho"/>
                          <a:cs typeface="Tahoma" panose="020B0604030504040204" pitchFamily="34" charset="0"/>
                        </a:rPr>
                        <a:t>PDEA</a:t>
                      </a:r>
                      <a:r>
                        <a:rPr lang="es-ES_tradnl" sz="1200" dirty="0">
                          <a:solidFill>
                            <a:schemeClr val="bg1"/>
                          </a:solidFill>
                          <a:effectLst/>
                          <a:latin typeface="Arial Narrow" panose="020B0606020202030204" pitchFamily="34" charset="0"/>
                          <a:ea typeface="MS Mincho"/>
                          <a:cs typeface="Tahoma" panose="020B0604030504040204" pitchFamily="34" charset="0"/>
                        </a:rPr>
                        <a:t> (Ley 1876) ante la Honorable Asamblea</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195138"/>
                  </a:ext>
                </a:extLst>
              </a:tr>
              <a:tr h="542835">
                <a:tc vMerge="1">
                  <a:txBody>
                    <a:bodyPr/>
                    <a:lstStyle/>
                    <a:p>
                      <a:endParaRPr lang="es-CO"/>
                    </a:p>
                  </a:txBody>
                  <a:tcPr/>
                </a:tc>
                <a:tc>
                  <a:txBody>
                    <a:bodyPr/>
                    <a:lstStyle/>
                    <a:p>
                      <a:pPr algn="just">
                        <a:spcAft>
                          <a:spcPts val="0"/>
                        </a:spcAft>
                      </a:pPr>
                      <a:r>
                        <a:rPr lang="es-ES_tradnl" sz="1200" dirty="0">
                          <a:solidFill>
                            <a:schemeClr val="bg1"/>
                          </a:solidFill>
                          <a:effectLst/>
                          <a:latin typeface="Arial Narrow" panose="020B0606020202030204" pitchFamily="34" charset="0"/>
                          <a:ea typeface="MS Mincho"/>
                          <a:cs typeface="Tahoma" panose="020B0604030504040204" pitchFamily="34" charset="0"/>
                        </a:rPr>
                        <a:t>Se diseñó un Sistema de Monitoreo, Seguimiento y Evaluación Grafico, cartográfico y alfanumérico. Que tributa a los diferentes sistemas del departamento: OMEGA, SIFRA, MOISES, entre otros.</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827"/>
                  </a:ext>
                </a:extLst>
              </a:tr>
              <a:tr h="361890">
                <a:tc rowSpan="2">
                  <a:txBody>
                    <a:bodyPr/>
                    <a:lstStyle/>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 </a:t>
                      </a:r>
                      <a:endParaRPr lang="es-CO" sz="1200">
                        <a:solidFill>
                          <a:schemeClr val="bg1"/>
                        </a:solidFill>
                        <a:effectLst/>
                        <a:latin typeface="Cambria" panose="02040503050406030204" pitchFamily="18" charset="0"/>
                        <a:ea typeface="MS Mincho"/>
                        <a:cs typeface="Times New Roman" panose="02020603050405020304" pitchFamily="18" charset="0"/>
                      </a:endParaRPr>
                    </a:p>
                    <a:p>
                      <a:pPr algn="ctr">
                        <a:spcAft>
                          <a:spcPts val="0"/>
                        </a:spcAft>
                      </a:pPr>
                      <a:r>
                        <a:rPr lang="es-ES_tradnl" sz="1200" b="1">
                          <a:solidFill>
                            <a:schemeClr val="bg1"/>
                          </a:solidFill>
                          <a:effectLst/>
                          <a:latin typeface="Arial Narrow" panose="020B0606020202030204" pitchFamily="34" charset="0"/>
                          <a:ea typeface="MS Mincho"/>
                          <a:cs typeface="Tahoma" panose="020B0604030504040204" pitchFamily="34" charset="0"/>
                        </a:rPr>
                        <a:t>APORTES AL SISTEMA DE INFORMACIÓN GEOGRAFICA E INSTRUMENTOS DE PLANIFICACIÓN </a:t>
                      </a:r>
                      <a:endParaRPr lang="es-CO" sz="120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200" b="1" u="sng" dirty="0">
                          <a:solidFill>
                            <a:schemeClr val="bg1"/>
                          </a:solidFill>
                          <a:effectLst/>
                          <a:latin typeface="Arial Narrow" panose="020B0606020202030204" pitchFamily="34" charset="0"/>
                          <a:ea typeface="MS Mincho"/>
                          <a:cs typeface="Tahoma" panose="020B0604030504040204" pitchFamily="34" charset="0"/>
                        </a:rPr>
                        <a:t>REDEFINICIÓN DEL POTA:</a:t>
                      </a:r>
                      <a:r>
                        <a:rPr lang="es-ES_tradnl" sz="1200" dirty="0">
                          <a:solidFill>
                            <a:schemeClr val="bg1"/>
                          </a:solidFill>
                          <a:effectLst/>
                          <a:latin typeface="Arial Narrow" panose="020B0606020202030204" pitchFamily="34" charset="0"/>
                          <a:ea typeface="MS Mincho"/>
                          <a:cs typeface="Tahoma" panose="020B0604030504040204" pitchFamily="34" charset="0"/>
                        </a:rPr>
                        <a:t>  Se bajó la escala predial. Bajando escala de 1:100.000 a 1:1000 (por predio).</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578439"/>
                  </a:ext>
                </a:extLst>
              </a:tr>
              <a:tr h="723780">
                <a:tc vMerge="1">
                  <a:txBody>
                    <a:bodyPr/>
                    <a:lstStyle/>
                    <a:p>
                      <a:endParaRPr lang="es-CO"/>
                    </a:p>
                  </a:txBody>
                  <a:tcPr/>
                </a:tc>
                <a:tc>
                  <a:txBody>
                    <a:bodyPr/>
                    <a:lstStyle/>
                    <a:p>
                      <a:pPr algn="just">
                        <a:spcAft>
                          <a:spcPts val="0"/>
                        </a:spcAft>
                      </a:pPr>
                      <a:r>
                        <a:rPr lang="es-ES_tradnl" sz="1200" b="1" u="sng" dirty="0">
                          <a:solidFill>
                            <a:schemeClr val="bg1"/>
                          </a:solidFill>
                          <a:effectLst/>
                          <a:latin typeface="Arial Narrow" panose="020B0606020202030204" pitchFamily="34" charset="0"/>
                          <a:ea typeface="MS Mincho"/>
                          <a:cs typeface="Tahoma" panose="020B0604030504040204" pitchFamily="34" charset="0"/>
                        </a:rPr>
                        <a:t>TABEROS DE CONTROL CARTOGRÁFICO: </a:t>
                      </a:r>
                      <a:r>
                        <a:rPr lang="es-ES_tradnl" sz="1200" dirty="0">
                          <a:solidFill>
                            <a:schemeClr val="bg1"/>
                          </a:solidFill>
                          <a:effectLst/>
                          <a:latin typeface="Arial Narrow" panose="020B0606020202030204" pitchFamily="34" charset="0"/>
                          <a:ea typeface="MS Mincho"/>
                          <a:cs typeface="Tahoma" panose="020B0604030504040204" pitchFamily="34" charset="0"/>
                        </a:rPr>
                        <a:t>Se georreferencian los 149 proyecto de la Secretaría en el período analizado, por proyecto, por población, por localización, por beneficiarios, por inversión, entre otros. Identificando cada semana el monitoreo y seguimiento.</a:t>
                      </a:r>
                      <a:endParaRPr lang="es-CO" sz="1200" dirty="0">
                        <a:solidFill>
                          <a:schemeClr val="bg1"/>
                        </a:solidFill>
                        <a:effectLst/>
                        <a:latin typeface="Cambria" panose="02040503050406030204" pitchFamily="18" charset="0"/>
                        <a:ea typeface="MS Mincho"/>
                        <a:cs typeface="Times New Roman" panose="02020603050405020304" pitchFamily="18" charset="0"/>
                      </a:endParaRPr>
                    </a:p>
                  </a:txBody>
                  <a:tcPr marL="33995" marR="33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6375827"/>
                  </a:ext>
                </a:extLst>
              </a:tr>
            </a:tbl>
          </a:graphicData>
        </a:graphic>
      </p:graphicFrame>
    </p:spTree>
    <p:extLst>
      <p:ext uri="{BB962C8B-B14F-4D97-AF65-F5344CB8AC3E}">
        <p14:creationId xmlns:p14="http://schemas.microsoft.com/office/powerpoint/2010/main" val="2775256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2274" y="-179615"/>
            <a:ext cx="12187428" cy="6858000"/>
          </a:xfrm>
          <a:prstGeom prst="rect">
            <a:avLst/>
          </a:prstGeom>
          <a: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lIns="0" tIns="0" rIns="0" bIns="0" rtlCol="0"/>
          <a:lstStyle/>
          <a:p>
            <a:pPr algn="ctr"/>
            <a:endParaRPr lang="es-CO" dirty="0">
              <a:solidFill>
                <a:schemeClr val="bg1"/>
              </a:solidFill>
            </a:endParaRPr>
          </a:p>
        </p:txBody>
      </p:sp>
      <p:pic>
        <p:nvPicPr>
          <p:cNvPr id="4" name="Imagen 3"/>
          <p:cNvPicPr>
            <a:picLocks noChangeAspect="1"/>
          </p:cNvPicPr>
          <p:nvPr/>
        </p:nvPicPr>
        <p:blipFill rotWithShape="1">
          <a:blip r:embed="rId4"/>
          <a:srcRect l="27468" t="7455" r="41278" b="34760"/>
          <a:stretch/>
        </p:blipFill>
        <p:spPr>
          <a:xfrm>
            <a:off x="130628" y="342899"/>
            <a:ext cx="5715000" cy="5943601"/>
          </a:xfrm>
          <a:prstGeom prst="rect">
            <a:avLst/>
          </a:prstGeom>
        </p:spPr>
      </p:pic>
      <p:pic>
        <p:nvPicPr>
          <p:cNvPr id="13" name="Imagen 12"/>
          <p:cNvPicPr>
            <a:picLocks noChangeAspect="1"/>
          </p:cNvPicPr>
          <p:nvPr/>
        </p:nvPicPr>
        <p:blipFill rotWithShape="1">
          <a:blip r:embed="rId4"/>
          <a:srcRect l="27468" t="79369" r="41278" b="12852"/>
          <a:stretch/>
        </p:blipFill>
        <p:spPr>
          <a:xfrm>
            <a:off x="6090417" y="2906486"/>
            <a:ext cx="5770575" cy="1337278"/>
          </a:xfrm>
          <a:prstGeom prst="rect">
            <a:avLst/>
          </a:prstGeom>
        </p:spPr>
      </p:pic>
      <p:sp>
        <p:nvSpPr>
          <p:cNvPr id="5" name="CuadroTexto 4"/>
          <p:cNvSpPr txBox="1"/>
          <p:nvPr/>
        </p:nvSpPr>
        <p:spPr>
          <a:xfrm>
            <a:off x="6100299" y="479831"/>
            <a:ext cx="5763987" cy="1938992"/>
          </a:xfrm>
          <a:prstGeom prst="rect">
            <a:avLst/>
          </a:prstGeom>
          <a:noFill/>
        </p:spPr>
        <p:txBody>
          <a:bodyPr wrap="square" rtlCol="0">
            <a:spAutoFit/>
          </a:bodyPr>
          <a:lstStyle/>
          <a:p>
            <a:pPr algn="ctr"/>
            <a:r>
              <a:rPr lang="es-MX" sz="2500" b="1" dirty="0">
                <a:solidFill>
                  <a:schemeClr val="bg1"/>
                </a:solidFill>
              </a:rPr>
              <a:t>En 2020 </a:t>
            </a:r>
          </a:p>
          <a:p>
            <a:pPr algn="ctr"/>
            <a:r>
              <a:rPr lang="es-MX" sz="4500" b="1" dirty="0">
                <a:solidFill>
                  <a:schemeClr val="bg1"/>
                </a:solidFill>
              </a:rPr>
              <a:t>Se Triplicó la Inversión </a:t>
            </a:r>
            <a:r>
              <a:rPr lang="es-MX" sz="2500" b="1" dirty="0">
                <a:solidFill>
                  <a:schemeClr val="bg1"/>
                </a:solidFill>
              </a:rPr>
              <a:t>del Departamento de Antioquia en el Sector Agropecuario</a:t>
            </a:r>
            <a:endParaRPr lang="es-CO" dirty="0">
              <a:solidFill>
                <a:schemeClr val="bg1"/>
              </a:solidFill>
            </a:endParaRPr>
          </a:p>
        </p:txBody>
      </p:sp>
      <p:sp>
        <p:nvSpPr>
          <p:cNvPr id="8" name="CuadroTexto 7"/>
          <p:cNvSpPr txBox="1"/>
          <p:nvPr/>
        </p:nvSpPr>
        <p:spPr>
          <a:xfrm>
            <a:off x="5976256" y="5293902"/>
            <a:ext cx="5998898" cy="969496"/>
          </a:xfrm>
          <a:prstGeom prst="rect">
            <a:avLst/>
          </a:prstGeom>
          <a:noFill/>
        </p:spPr>
        <p:txBody>
          <a:bodyPr wrap="square" rtlCol="0">
            <a:spAutoFit/>
          </a:bodyPr>
          <a:lstStyle/>
          <a:p>
            <a:pPr algn="r"/>
            <a:r>
              <a:rPr lang="es-MX" sz="1300" b="1" dirty="0">
                <a:solidFill>
                  <a:schemeClr val="bg1"/>
                </a:solidFill>
              </a:rPr>
              <a:t>En: Agrophttps://antioquia.gov.co/component/k2/11827-con-36-proyectos-ejecutados-la-secretaria-de-agricultura-cierra-un-ano-de-progreso-para-el-campo-de-antioquia</a:t>
            </a:r>
            <a:endParaRPr lang="es-CO" sz="1300" dirty="0">
              <a:solidFill>
                <a:schemeClr val="bg1"/>
              </a:solidFill>
            </a:endParaRPr>
          </a:p>
          <a:p>
            <a:endParaRPr lang="es-CO" dirty="0"/>
          </a:p>
        </p:txBody>
      </p:sp>
    </p:spTree>
    <p:extLst>
      <p:ext uri="{BB962C8B-B14F-4D97-AF65-F5344CB8AC3E}">
        <p14:creationId xmlns:p14="http://schemas.microsoft.com/office/powerpoint/2010/main" val="368590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 y="0"/>
            <a:ext cx="12187428" cy="6858000"/>
          </a:xfrm>
          <a:prstGeom prst="rect">
            <a:avLst/>
          </a:prstGeom>
          <a: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lIns="0" tIns="0" rIns="0" bIns="0" rtlCol="0"/>
          <a:lstStyle/>
          <a:p>
            <a:endParaRPr dirty="0"/>
          </a:p>
        </p:txBody>
      </p:sp>
      <p:pic>
        <p:nvPicPr>
          <p:cNvPr id="17" name="Imagen 16"/>
          <p:cNvPicPr>
            <a:picLocks noChangeAspect="1"/>
          </p:cNvPicPr>
          <p:nvPr/>
        </p:nvPicPr>
        <p:blipFill rotWithShape="1">
          <a:blip r:embed="rId4"/>
          <a:srcRect r="27337"/>
          <a:stretch/>
        </p:blipFill>
        <p:spPr>
          <a:xfrm>
            <a:off x="147447" y="149178"/>
            <a:ext cx="7018088" cy="3784995"/>
          </a:xfrm>
          <a:prstGeom prst="rect">
            <a:avLst/>
          </a:prstGeom>
        </p:spPr>
      </p:pic>
      <p:sp>
        <p:nvSpPr>
          <p:cNvPr id="3" name="CuadroTexto 2"/>
          <p:cNvSpPr txBox="1"/>
          <p:nvPr/>
        </p:nvSpPr>
        <p:spPr>
          <a:xfrm>
            <a:off x="2494091" y="3287842"/>
            <a:ext cx="4671444" cy="646331"/>
          </a:xfrm>
          <a:prstGeom prst="rect">
            <a:avLst/>
          </a:prstGeom>
          <a:noFill/>
        </p:spPr>
        <p:txBody>
          <a:bodyPr wrap="square" rtlCol="0">
            <a:spAutoFit/>
          </a:bodyPr>
          <a:lstStyle/>
          <a:p>
            <a:pPr algn="ctr"/>
            <a:r>
              <a:rPr lang="es-MX" b="1" dirty="0">
                <a:solidFill>
                  <a:schemeClr val="bg1"/>
                </a:solidFill>
              </a:rPr>
              <a:t>Mejor Unidad de Análisis e Información Agroeconómica y  Ganadera de América Latina</a:t>
            </a:r>
            <a:endParaRPr lang="es-CO" b="1" dirty="0">
              <a:solidFill>
                <a:schemeClr val="bg1"/>
              </a:solidFill>
            </a:endParaRPr>
          </a:p>
        </p:txBody>
      </p:sp>
      <p:pic>
        <p:nvPicPr>
          <p:cNvPr id="15" name="Imagen 14"/>
          <p:cNvPicPr>
            <a:picLocks noChangeAspect="1"/>
          </p:cNvPicPr>
          <p:nvPr/>
        </p:nvPicPr>
        <p:blipFill rotWithShape="1">
          <a:blip r:embed="rId5"/>
          <a:srcRect l="20949" t="11741" r="41547" b="13964"/>
          <a:stretch/>
        </p:blipFill>
        <p:spPr>
          <a:xfrm>
            <a:off x="7372364" y="185241"/>
            <a:ext cx="4612807" cy="6509286"/>
          </a:xfrm>
          <a:prstGeom prst="rect">
            <a:avLst/>
          </a:prstGeom>
        </p:spPr>
      </p:pic>
      <p:pic>
        <p:nvPicPr>
          <p:cNvPr id="18" name="Imagen 17"/>
          <p:cNvPicPr>
            <a:picLocks noChangeAspect="1"/>
          </p:cNvPicPr>
          <p:nvPr/>
        </p:nvPicPr>
        <p:blipFill rotWithShape="1">
          <a:blip r:embed="rId6"/>
          <a:srcRect l="24256" t="10476" r="41458" b="61111"/>
          <a:stretch/>
        </p:blipFill>
        <p:spPr>
          <a:xfrm>
            <a:off x="290994" y="4097646"/>
            <a:ext cx="6874541" cy="2596881"/>
          </a:xfrm>
          <a:prstGeom prst="rect">
            <a:avLst/>
          </a:prstGeom>
        </p:spPr>
      </p:pic>
    </p:spTree>
    <p:extLst>
      <p:ext uri="{BB962C8B-B14F-4D97-AF65-F5344CB8AC3E}">
        <p14:creationId xmlns:p14="http://schemas.microsoft.com/office/powerpoint/2010/main" val="169263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 y="0"/>
            <a:ext cx="12187428" cy="6858000"/>
          </a:xfrm>
          <a:prstGeom prst="rect">
            <a:avLst/>
          </a:prstGeom>
          <a: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lIns="0" tIns="0" rIns="0" bIns="0" rtlCol="0"/>
          <a:lstStyle/>
          <a:p>
            <a:r>
              <a:rPr lang="es-ES"/>
              <a:t>f</a:t>
            </a:r>
            <a:endParaRPr dirty="0"/>
          </a:p>
        </p:txBody>
      </p:sp>
      <p:sp>
        <p:nvSpPr>
          <p:cNvPr id="4" name="Rectángulo 3"/>
          <p:cNvSpPr/>
          <p:nvPr/>
        </p:nvSpPr>
        <p:spPr>
          <a:xfrm>
            <a:off x="7973894" y="2006189"/>
            <a:ext cx="2862871" cy="400110"/>
          </a:xfrm>
          <a:prstGeom prst="rect">
            <a:avLst/>
          </a:prstGeom>
        </p:spPr>
        <p:txBody>
          <a:bodyPr wrap="square">
            <a:spAutoFit/>
          </a:bodyPr>
          <a:lstStyle/>
          <a:p>
            <a:endParaRPr lang="es-CO" sz="2000" dirty="0">
              <a:solidFill>
                <a:schemeClr val="bg1"/>
              </a:solidFill>
            </a:endParaRPr>
          </a:p>
        </p:txBody>
      </p:sp>
      <p:sp>
        <p:nvSpPr>
          <p:cNvPr id="3" name="Rectángulo 2"/>
          <p:cNvSpPr/>
          <p:nvPr/>
        </p:nvSpPr>
        <p:spPr>
          <a:xfrm>
            <a:off x="2914739" y="1214313"/>
            <a:ext cx="6629401" cy="3262432"/>
          </a:xfrm>
          <a:prstGeom prst="rect">
            <a:avLst/>
          </a:prstGeom>
          <a:noFill/>
        </p:spPr>
        <p:txBody>
          <a:bodyPr wrap="square" lIns="91440" tIns="45720" rIns="91440" bIns="45720">
            <a:spAutoFit/>
          </a:bodyPr>
          <a:lstStyle/>
          <a:p>
            <a:pPr algn="ctr"/>
            <a:r>
              <a:rPr lang="es-E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MISION CUMPLIDA</a:t>
            </a:r>
          </a:p>
          <a:p>
            <a:pPr algn="ctr"/>
            <a:endParaRPr lang="es-ES" sz="5400" dirty="0">
              <a:ln w="9525">
                <a:solidFill>
                  <a:schemeClr val="bg1"/>
                </a:solidFill>
                <a:prstDash val="solid"/>
              </a:ln>
              <a:solidFill>
                <a:schemeClr val="bg1"/>
              </a:solidFill>
            </a:endParaRPr>
          </a:p>
          <a:p>
            <a:pPr algn="ctr"/>
            <a:endParaRPr lang="es-ES" sz="5400" dirty="0">
              <a:ln w="9525">
                <a:solidFill>
                  <a:schemeClr val="bg1"/>
                </a:solidFill>
                <a:prstDash val="solid"/>
              </a:ln>
              <a:solidFill>
                <a:schemeClr val="bg1"/>
              </a:solidFill>
            </a:endParaRPr>
          </a:p>
          <a:p>
            <a:pPr algn="ctr"/>
            <a:r>
              <a:rPr lang="es-ES" sz="2200" cap="none" spc="0" dirty="0">
                <a:ln w="9525">
                  <a:solidFill>
                    <a:schemeClr val="bg1"/>
                  </a:solidFill>
                  <a:prstDash val="solid"/>
                </a:ln>
                <a:solidFill>
                  <a:schemeClr val="bg1"/>
                </a:solidFill>
              </a:rPr>
              <a:t>Gracias al señor Gobernador Dr. </a:t>
            </a:r>
            <a:r>
              <a:rPr lang="es-ES" sz="2200" cap="none" spc="0" dirty="0" err="1">
                <a:ln w="9525">
                  <a:solidFill>
                    <a:schemeClr val="bg1"/>
                  </a:solidFill>
                  <a:prstDash val="solid"/>
                </a:ln>
                <a:solidFill>
                  <a:schemeClr val="bg1"/>
                </a:solidFill>
              </a:rPr>
              <a:t>Anibal</a:t>
            </a:r>
            <a:r>
              <a:rPr lang="es-ES" sz="2200" cap="none" spc="0" dirty="0">
                <a:ln w="9525">
                  <a:solidFill>
                    <a:schemeClr val="bg1"/>
                  </a:solidFill>
                  <a:prstDash val="solid"/>
                </a:ln>
                <a:solidFill>
                  <a:schemeClr val="bg1"/>
                </a:solidFill>
              </a:rPr>
              <a:t> Gaviria Correa y al Dr. Rodolfo Correa Vargas por la oportunidad brindada</a:t>
            </a:r>
          </a:p>
        </p:txBody>
      </p:sp>
    </p:spTree>
    <p:extLst>
      <p:ext uri="{BB962C8B-B14F-4D97-AF65-F5344CB8AC3E}">
        <p14:creationId xmlns:p14="http://schemas.microsoft.com/office/powerpoint/2010/main" val="34242265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1076</TotalTime>
  <Words>761</Words>
  <Application>Microsoft Office PowerPoint</Application>
  <PresentationFormat>Panorámica</PresentationFormat>
  <Paragraphs>78</Paragraphs>
  <Slides>9</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9</vt:i4>
      </vt:variant>
    </vt:vector>
  </HeadingPairs>
  <TitlesOfParts>
    <vt:vector size="19" baseType="lpstr">
      <vt:lpstr>Arial</vt:lpstr>
      <vt:lpstr>Arial Narrow</vt:lpstr>
      <vt:lpstr>Calibri</vt:lpstr>
      <vt:lpstr>Calibri Light</vt:lpstr>
      <vt:lpstr>Cambria</vt:lpstr>
      <vt:lpstr>Tahoma</vt:lpstr>
      <vt:lpstr>Times New Roman</vt:lpstr>
      <vt:lpstr>Tema de Office</vt:lpstr>
      <vt:lpstr>Hoja de cálculo</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merly florez</dc:creator>
  <cp:lastModifiedBy>Gladys Jaramillo Carmona</cp:lastModifiedBy>
  <cp:revision>46</cp:revision>
  <dcterms:created xsi:type="dcterms:W3CDTF">2020-09-10T18:45:42Z</dcterms:created>
  <dcterms:modified xsi:type="dcterms:W3CDTF">2021-01-04T21:28:37Z</dcterms:modified>
</cp:coreProperties>
</file>